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05" r:id="rId2"/>
    <p:sldId id="372"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varScale="1">
        <p:scale>
          <a:sx n="41" d="100"/>
          <a:sy n="41" d="100"/>
        </p:scale>
        <p:origin x="20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2/18/2026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5157-F499-24B1-D6CA-8A502AE6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6762F-9B60-68C1-061E-3A6AB03B7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8C5EE-8D9F-0E75-BFCB-7A07CB6868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7652A7-F924-6289-6376-9FD4EFFEAC34}"/>
              </a:ext>
            </a:extLst>
          </p:cNvPr>
          <p:cNvSpPr>
            <a:spLocks noGrp="1"/>
          </p:cNvSpPr>
          <p:nvPr>
            <p:ph type="sldNum" sz="quarter" idx="5"/>
          </p:nvPr>
        </p:nvSpPr>
        <p:spPr/>
        <p:txBody>
          <a:bodyPr/>
          <a:lstStyle/>
          <a:p>
            <a:fld id="{8DB84598-90B2-7445-BBF2-7249AC61C843}" type="slidenum">
              <a:rPr lang="en-US" smtClean="0"/>
              <a:t>2</a:t>
            </a:fld>
            <a:endParaRPr lang="en-US"/>
          </a:p>
        </p:txBody>
      </p:sp>
    </p:spTree>
    <p:extLst>
      <p:ext uri="{BB962C8B-B14F-4D97-AF65-F5344CB8AC3E}">
        <p14:creationId xmlns:p14="http://schemas.microsoft.com/office/powerpoint/2010/main" val="85654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DF102-D98C-340D-CDAF-64A60B31DC8C}"/>
            </a:ext>
          </a:extLst>
        </p:cNvPr>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700765ED-9DE4-179B-9209-31305FA1E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75E62F86-1652-FF04-9DA4-29B872D3262F}"/>
              </a:ext>
            </a:extLst>
          </p:cNvPr>
          <p:cNvSpPr txBox="1"/>
          <p:nvPr/>
        </p:nvSpPr>
        <p:spPr>
          <a:xfrm>
            <a:off x="342900" y="4475169"/>
            <a:ext cx="2215094"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HYBRID SPC FLOORING</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3BA99471-DD7A-0893-BA74-57378FD0CA59}"/>
              </a:ext>
            </a:extLst>
          </p:cNvPr>
          <p:cNvSpPr txBox="1"/>
          <p:nvPr/>
        </p:nvSpPr>
        <p:spPr>
          <a:xfrm>
            <a:off x="342900" y="4160282"/>
            <a:ext cx="3505575"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SPOTTED GUM (waterproof)</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090B2E9E-A83C-6B16-2C7E-E74D85010730}"/>
              </a:ext>
            </a:extLst>
          </p:cNvPr>
          <p:cNvGraphicFramePr>
            <a:graphicFrameLocks noGrp="1"/>
          </p:cNvGraphicFramePr>
          <p:nvPr>
            <p:extLst>
              <p:ext uri="{D42A27DB-BD31-4B8C-83A1-F6EECF244321}">
                <p14:modId xmlns:p14="http://schemas.microsoft.com/office/powerpoint/2010/main" val="1561030877"/>
              </p:ext>
            </p:extLst>
          </p:nvPr>
        </p:nvGraphicFramePr>
        <p:xfrm>
          <a:off x="423756" y="4867922"/>
          <a:ext cx="6018664" cy="332840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Structure</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Stone &amp; Plastic Composite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1800*228*8 mm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1.642 sqm/pack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Click System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Edge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Micro Bevel</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3198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CHF Value 10.2 kW/m²  Smoke Value90% min</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AU" altLang="zh-CN" sz="1200" dirty="0">
                          <a:solidFill>
                            <a:schemeClr val="tx1">
                              <a:lumMod val="85000"/>
                              <a:lumOff val="15000"/>
                            </a:schemeClr>
                          </a:solidFill>
                          <a:latin typeface="Adobe Garamond Pro Bold" panose="02020702060506020403" pitchFamily="18" charset="0"/>
                        </a:rPr>
                        <a:t>Slip Resistance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dirty="0">
                          <a:solidFill>
                            <a:schemeClr val="tx1">
                              <a:lumMod val="85000"/>
                              <a:lumOff val="15000"/>
                            </a:schemeClr>
                          </a:solidFill>
                          <a:latin typeface="Adobe Garamond Pro Bold" panose="02020702060506020403" pitchFamily="18" charset="0"/>
                        </a:rPr>
                        <a:t>P3  SA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85750">
                <a:tc>
                  <a:txBody>
                    <a:bodyPr/>
                    <a:lstStyle/>
                    <a:p>
                      <a:r>
                        <a:rPr lang="en-AU" altLang="zh-CN" sz="1200" dirty="0">
                          <a:solidFill>
                            <a:schemeClr val="tx1">
                              <a:lumMod val="85000"/>
                              <a:lumOff val="15000"/>
                            </a:schemeClr>
                          </a:solidFill>
                          <a:latin typeface="Adobe Garamond Pro Bold" panose="02020702060506020403" pitchFamily="18" charset="0"/>
                        </a:rPr>
                        <a:t>Acoustic Rating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dirty="0">
                          <a:solidFill>
                            <a:schemeClr val="tx1">
                              <a:lumMod val="85000"/>
                              <a:lumOff val="15000"/>
                            </a:schemeClr>
                          </a:solidFill>
                          <a:latin typeface="Adobe Garamond Pro Bold" panose="02020702060506020403" pitchFamily="18" charset="0"/>
                        </a:rPr>
                        <a:t>5 Star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5433959"/>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CFA9ED1E-6473-9CC4-B31C-9D072C2D0CEA}"/>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Product baches,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pic>
        <p:nvPicPr>
          <p:cNvPr id="4" name="Picture 3" descr="A close-up of a wood grain&#10;&#10;AI-generated content may be incorrect.">
            <a:extLst>
              <a:ext uri="{FF2B5EF4-FFF2-40B4-BE49-F238E27FC236}">
                <a16:creationId xmlns:a16="http://schemas.microsoft.com/office/drawing/2014/main" id="{E3160E6E-57CA-02C3-CA8F-B1AFA5680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7" y="916175"/>
            <a:ext cx="6018664" cy="3201619"/>
          </a:xfrm>
          <a:prstGeom prst="rect">
            <a:avLst/>
          </a:prstGeom>
        </p:spPr>
      </p:pic>
    </p:spTree>
    <p:extLst>
      <p:ext uri="{BB962C8B-B14F-4D97-AF65-F5344CB8AC3E}">
        <p14:creationId xmlns:p14="http://schemas.microsoft.com/office/powerpoint/2010/main" val="243279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5B4B-D41E-62A3-D499-15CCFE3DFEA7}"/>
            </a:ext>
          </a:extLst>
        </p:cNvPr>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7177B35F-C71D-9F55-1F4A-FDFEB8E89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E6277375-68C8-A8A8-D8F6-5D3F0BD36513}"/>
              </a:ext>
            </a:extLst>
          </p:cNvPr>
          <p:cNvSpPr txBox="1"/>
          <p:nvPr/>
        </p:nvSpPr>
        <p:spPr>
          <a:xfrm>
            <a:off x="-486888" y="1745958"/>
            <a:ext cx="3241963" cy="307777"/>
          </a:xfrm>
          <a:prstGeom prst="rect">
            <a:avLst/>
          </a:prstGeom>
          <a:noFill/>
        </p:spPr>
        <p:txBody>
          <a:bodyPr wrap="square" rtlCol="0">
            <a:spAutoFit/>
          </a:bodyPr>
          <a:lstStyle/>
          <a:p>
            <a:r>
              <a:rPr lang="en-US" altLang="zh-CN" sz="1400" b="1" dirty="0">
                <a:solidFill>
                  <a:schemeClr val="bg2">
                    <a:lumMod val="25000"/>
                  </a:schemeClr>
                </a:solidFill>
                <a:latin typeface="Adobe Garamond Pro Bold" panose="02020702060506020403" pitchFamily="18" charset="0"/>
              </a:rPr>
              <a:t>	Premium Range – Hybrid SPC</a:t>
            </a:r>
            <a:endParaRPr lang="zh-CN" altLang="en-US" sz="1400" b="1" dirty="0">
              <a:solidFill>
                <a:schemeClr val="bg2">
                  <a:lumMod val="2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539B854D-12BE-FD4E-4E1E-94215D945FA6}"/>
              </a:ext>
            </a:extLst>
          </p:cNvPr>
          <p:cNvGraphicFramePr>
            <a:graphicFrameLocks noGrp="1"/>
          </p:cNvGraphicFramePr>
          <p:nvPr>
            <p:extLst>
              <p:ext uri="{D42A27DB-BD31-4B8C-83A1-F6EECF244321}">
                <p14:modId xmlns:p14="http://schemas.microsoft.com/office/powerpoint/2010/main" val="226371277"/>
              </p:ext>
            </p:extLst>
          </p:nvPr>
        </p:nvGraphicFramePr>
        <p:xfrm>
          <a:off x="-1" y="2053735"/>
          <a:ext cx="6858002" cy="3871280"/>
        </p:xfrm>
        <a:graphic>
          <a:graphicData uri="http://schemas.openxmlformats.org/drawingml/2006/table">
            <a:tbl>
              <a:tblPr firstRow="1" bandRow="1"/>
              <a:tblGrid>
                <a:gridCol w="3429001">
                  <a:extLst>
                    <a:ext uri="{9D8B030D-6E8A-4147-A177-3AD203B41FA5}">
                      <a16:colId xmlns:a16="http://schemas.microsoft.com/office/drawing/2014/main" val="2434586084"/>
                    </a:ext>
                  </a:extLst>
                </a:gridCol>
                <a:gridCol w="3429001">
                  <a:extLst>
                    <a:ext uri="{9D8B030D-6E8A-4147-A177-3AD203B41FA5}">
                      <a16:colId xmlns:a16="http://schemas.microsoft.com/office/drawing/2014/main" val="3029707405"/>
                    </a:ext>
                  </a:extLst>
                </a:gridCol>
              </a:tblGrid>
              <a:tr h="330910">
                <a:tc>
                  <a:txBody>
                    <a:bodyPr/>
                    <a:lstStyle/>
                    <a:p>
                      <a:r>
                        <a:rPr lang="en-US" altLang="zh-CN" sz="1200" b="1" dirty="0">
                          <a:solidFill>
                            <a:schemeClr val="tx1">
                              <a:lumMod val="85000"/>
                              <a:lumOff val="15000"/>
                            </a:schemeClr>
                          </a:solidFill>
                          <a:latin typeface="Adobe Garamond Pro Bold" panose="02020702060506020403" pitchFamily="18" charset="0"/>
                          <a:ea typeface="+mn-ea"/>
                        </a:rPr>
                        <a:t>Brand </a:t>
                      </a:r>
                      <a:endParaRPr lang="zh-CN" altLang="en-US" sz="1200" b="1"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b="1" dirty="0">
                          <a:solidFill>
                            <a:schemeClr val="tx1">
                              <a:lumMod val="85000"/>
                              <a:lumOff val="15000"/>
                            </a:schemeClr>
                          </a:solidFill>
                          <a:latin typeface="Adobe Garamond Pro Bold" panose="02020702060506020403" pitchFamily="18" charset="0"/>
                        </a:rPr>
                        <a:t>Quality Flooring</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337470">
                <a:tc>
                  <a:txBody>
                    <a:bodyPr/>
                    <a:lstStyle/>
                    <a:p>
                      <a:r>
                        <a:rPr lang="en-US" altLang="zh-CN" sz="1200" b="1" dirty="0" err="1">
                          <a:solidFill>
                            <a:schemeClr val="tx1">
                              <a:lumMod val="85000"/>
                              <a:lumOff val="15000"/>
                            </a:schemeClr>
                          </a:solidFill>
                          <a:latin typeface="Adobe Garamond Pro Bold" panose="02020702060506020403" pitchFamily="18" charset="0"/>
                        </a:rPr>
                        <a:t>Colour</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Spotted Gum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91173">
                <a:tc>
                  <a:txBody>
                    <a:bodyPr/>
                    <a:lstStyle/>
                    <a:p>
                      <a:r>
                        <a:rPr lang="en-US" altLang="zh-CN" sz="1200" b="1" dirty="0">
                          <a:solidFill>
                            <a:schemeClr val="tx1">
                              <a:lumMod val="85000"/>
                              <a:lumOff val="15000"/>
                            </a:schemeClr>
                          </a:solidFill>
                          <a:latin typeface="Adobe Garamond Pro Bold" panose="02020702060506020403" pitchFamily="18" charset="0"/>
                        </a:rPr>
                        <a:t>Material</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Stone and Plastic composite </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91173">
                <a:tc>
                  <a:txBody>
                    <a:bodyPr/>
                    <a:lstStyle/>
                    <a:p>
                      <a:r>
                        <a:rPr lang="en-US" altLang="zh-CN" sz="1200" b="1" dirty="0">
                          <a:solidFill>
                            <a:schemeClr val="tx1">
                              <a:lumMod val="85000"/>
                              <a:lumOff val="15000"/>
                            </a:schemeClr>
                          </a:solidFill>
                          <a:latin typeface="Adobe Garamond Pro Bold" panose="02020702060506020403" pitchFamily="18" charset="0"/>
                        </a:rPr>
                        <a:t>Plank Size</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1800*228*8 mm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00262"/>
                  </a:ext>
                </a:extLst>
              </a:tr>
              <a:tr h="287184">
                <a:tc>
                  <a:txBody>
                    <a:bodyPr/>
                    <a:lstStyle/>
                    <a:p>
                      <a:r>
                        <a:rPr lang="en-US" altLang="zh-CN" sz="1200" b="1" dirty="0">
                          <a:solidFill>
                            <a:schemeClr val="tx1">
                              <a:lumMod val="85000"/>
                              <a:lumOff val="15000"/>
                            </a:schemeClr>
                          </a:solidFill>
                          <a:latin typeface="Adobe Garamond Pro Bold" panose="02020702060506020403" pitchFamily="18" charset="0"/>
                        </a:rPr>
                        <a:t>Thickness</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8 mm</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859040"/>
                  </a:ext>
                </a:extLst>
              </a:tr>
              <a:tr h="287184">
                <a:tc>
                  <a:txBody>
                    <a:bodyPr/>
                    <a:lstStyle/>
                    <a:p>
                      <a:r>
                        <a:rPr lang="en-US" altLang="zh-CN" sz="1200" b="1" dirty="0">
                          <a:solidFill>
                            <a:schemeClr val="tx1">
                              <a:lumMod val="85000"/>
                              <a:lumOff val="15000"/>
                            </a:schemeClr>
                          </a:solidFill>
                          <a:latin typeface="Adobe Garamond Pro Bold" panose="02020702060506020403" pitchFamily="18" charset="0"/>
                        </a:rPr>
                        <a:t>Ware Layer</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0.5 mm </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87184">
                <a:tc>
                  <a:txBody>
                    <a:bodyPr/>
                    <a:lstStyle/>
                    <a:p>
                      <a:r>
                        <a:rPr lang="en-AU" altLang="zh-CN" sz="1200" b="1" dirty="0">
                          <a:solidFill>
                            <a:schemeClr val="tx1">
                              <a:lumMod val="85000"/>
                              <a:lumOff val="15000"/>
                            </a:schemeClr>
                          </a:solidFill>
                          <a:latin typeface="Adobe Garamond Pro Bold" panose="02020702060506020403" pitchFamily="18" charset="0"/>
                        </a:rPr>
                        <a:t>Finish &amp; Feature </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b="1" dirty="0">
                          <a:solidFill>
                            <a:schemeClr val="tx1">
                              <a:lumMod val="85000"/>
                              <a:lumOff val="15000"/>
                            </a:schemeClr>
                          </a:solidFill>
                          <a:latin typeface="Adobe Garamond Pro Bold" panose="02020702060506020403" pitchFamily="18" charset="0"/>
                        </a:rPr>
                        <a:t>Matt UV,  Waterproof</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99150">
                <a:tc>
                  <a:txBody>
                    <a:bodyPr/>
                    <a:lstStyle/>
                    <a:p>
                      <a:r>
                        <a:rPr lang="en-AU" altLang="zh-CN" sz="1200" b="1" dirty="0">
                          <a:solidFill>
                            <a:schemeClr val="tx1">
                              <a:lumMod val="85000"/>
                              <a:lumOff val="15000"/>
                            </a:schemeClr>
                          </a:solidFill>
                          <a:latin typeface="Adobe Garamond Pro Bold" panose="02020702060506020403" pitchFamily="18" charset="0"/>
                        </a:rPr>
                        <a:t>Joint Profile</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b="1" dirty="0">
                          <a:solidFill>
                            <a:schemeClr val="tx1">
                              <a:lumMod val="85000"/>
                              <a:lumOff val="15000"/>
                            </a:schemeClr>
                          </a:solidFill>
                          <a:latin typeface="Adobe Garamond Pro Bold" panose="02020702060506020403" pitchFamily="18" charset="0"/>
                        </a:rPr>
                        <a:t>Click System</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99150">
                <a:tc>
                  <a:txBody>
                    <a:bodyPr/>
                    <a:lstStyle/>
                    <a:p>
                      <a:r>
                        <a:rPr lang="en-AU" altLang="zh-CN" sz="1200" b="1" dirty="0">
                          <a:solidFill>
                            <a:schemeClr val="tx1">
                              <a:lumMod val="85000"/>
                              <a:lumOff val="15000"/>
                            </a:schemeClr>
                          </a:solidFill>
                          <a:latin typeface="Adobe Garamond Pro Bold" panose="02020702060506020403" pitchFamily="18" charset="0"/>
                        </a:rPr>
                        <a:t>Installation Method</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b="1" dirty="0">
                          <a:solidFill>
                            <a:schemeClr val="tx1">
                              <a:lumMod val="85000"/>
                              <a:lumOff val="15000"/>
                            </a:schemeClr>
                          </a:solidFill>
                          <a:latin typeface="Adobe Garamond Pro Bold" panose="02020702060506020403" pitchFamily="18" charset="0"/>
                        </a:rPr>
                        <a:t>Floating</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140695"/>
                  </a:ext>
                </a:extLst>
              </a:tr>
              <a:tr h="299150">
                <a:tc>
                  <a:txBody>
                    <a:bodyPr/>
                    <a:lstStyle/>
                    <a:p>
                      <a:r>
                        <a:rPr lang="en-AU" altLang="zh-CN" sz="1200" b="1" dirty="0">
                          <a:solidFill>
                            <a:schemeClr val="tx1">
                              <a:lumMod val="85000"/>
                              <a:lumOff val="15000"/>
                            </a:schemeClr>
                          </a:solidFill>
                          <a:latin typeface="Adobe Garamond Pro Bold" panose="02020702060506020403" pitchFamily="18" charset="0"/>
                        </a:rPr>
                        <a:t>Acoustic Rating</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b="1" dirty="0">
                          <a:solidFill>
                            <a:schemeClr val="tx1">
                              <a:lumMod val="85000"/>
                              <a:lumOff val="15000"/>
                            </a:schemeClr>
                          </a:solidFill>
                          <a:latin typeface="Adobe Garamond Pro Bold" panose="02020702060506020403" pitchFamily="18" charset="0"/>
                        </a:rPr>
                        <a:t>5 Star</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2899781"/>
                  </a:ext>
                </a:extLst>
              </a:tr>
              <a:tr h="287184">
                <a:tc>
                  <a:txBody>
                    <a:bodyPr/>
                    <a:lstStyle/>
                    <a:p>
                      <a:r>
                        <a:rPr lang="en-US" altLang="zh-CN" sz="1200" b="1" dirty="0">
                          <a:solidFill>
                            <a:schemeClr val="tx1">
                              <a:lumMod val="85000"/>
                              <a:lumOff val="15000"/>
                            </a:schemeClr>
                          </a:solidFill>
                          <a:latin typeface="Adobe Garamond Pro Bold" panose="02020702060506020403" pitchFamily="18" charset="0"/>
                        </a:rPr>
                        <a:t>Slip Resistant </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P3 </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175625"/>
                  </a:ext>
                </a:extLst>
              </a:tr>
              <a:tr h="287184">
                <a:tc>
                  <a:txBody>
                    <a:bodyPr/>
                    <a:lstStyle/>
                    <a:p>
                      <a:r>
                        <a:rPr lang="en-US" altLang="zh-CN" sz="1200" b="1" dirty="0">
                          <a:solidFill>
                            <a:schemeClr val="tx1">
                              <a:lumMod val="85000"/>
                              <a:lumOff val="15000"/>
                            </a:schemeClr>
                          </a:solidFill>
                          <a:latin typeface="Adobe Garamond Pro Bold" panose="02020702060506020403" pitchFamily="18" charset="0"/>
                        </a:rPr>
                        <a:t>Wear Layer Domestic Warranty</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5 Years </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87184">
                <a:tc>
                  <a:txBody>
                    <a:bodyPr/>
                    <a:lstStyle/>
                    <a:p>
                      <a:r>
                        <a:rPr lang="en-US" altLang="zh-CN" sz="1200" b="1" dirty="0">
                          <a:solidFill>
                            <a:schemeClr val="tx1">
                              <a:lumMod val="85000"/>
                              <a:lumOff val="15000"/>
                            </a:schemeClr>
                          </a:solidFill>
                          <a:latin typeface="Adobe Garamond Pro Bold" panose="02020702060506020403" pitchFamily="18" charset="0"/>
                        </a:rPr>
                        <a:t>Structural Domestic Warranty</a:t>
                      </a:r>
                      <a:endParaRPr lang="zh-CN" altLang="en-US" sz="1200" b="1"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b="1" dirty="0">
                          <a:solidFill>
                            <a:schemeClr val="tx1">
                              <a:lumMod val="85000"/>
                              <a:lumOff val="15000"/>
                            </a:schemeClr>
                          </a:solidFill>
                          <a:latin typeface="Adobe Garamond Pro Bold" panose="02020702060506020403" pitchFamily="18" charset="0"/>
                        </a:rPr>
                        <a:t>25 Years</a:t>
                      </a:r>
                      <a:endParaRPr lang="zh-CN" altLang="en-US" sz="1200" b="1"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2" name="TextBox 1">
            <a:extLst>
              <a:ext uri="{FF2B5EF4-FFF2-40B4-BE49-F238E27FC236}">
                <a16:creationId xmlns:a16="http://schemas.microsoft.com/office/drawing/2014/main" id="{17F3B162-8ADD-B2F4-DF45-7A662D62B029}"/>
              </a:ext>
            </a:extLst>
          </p:cNvPr>
          <p:cNvSpPr txBox="1"/>
          <p:nvPr/>
        </p:nvSpPr>
        <p:spPr>
          <a:xfrm>
            <a:off x="2134306" y="1106948"/>
            <a:ext cx="1961627" cy="461665"/>
          </a:xfrm>
          <a:prstGeom prst="rect">
            <a:avLst/>
          </a:prstGeom>
          <a:noFill/>
        </p:spPr>
        <p:txBody>
          <a:bodyPr wrap="none" rtlCol="0">
            <a:spAutoFit/>
          </a:bodyPr>
          <a:lstStyle/>
          <a:p>
            <a:r>
              <a:rPr lang="en-US" sz="2400" dirty="0"/>
              <a:t>Product Detail</a:t>
            </a:r>
          </a:p>
        </p:txBody>
      </p:sp>
    </p:spTree>
    <p:extLst>
      <p:ext uri="{BB962C8B-B14F-4D97-AF65-F5344CB8AC3E}">
        <p14:creationId xmlns:p14="http://schemas.microsoft.com/office/powerpoint/2010/main" val="2961421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3354</TotalTime>
  <Words>196</Words>
  <Application>Microsoft Office PowerPoint</Application>
  <PresentationFormat>A4 Paper (210x297 mm)</PresentationFormat>
  <Paragraphs>57</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Adobe Garamond Pro Bold</vt:lpstr>
      <vt:lpstr>Aptos</vt: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29</cp:revision>
  <cp:lastPrinted>2021-05-18T04:15:08Z</cp:lastPrinted>
  <dcterms:created xsi:type="dcterms:W3CDTF">2021-05-18T02:46:33Z</dcterms:created>
  <dcterms:modified xsi:type="dcterms:W3CDTF">2026-02-18T04:41:10Z</dcterms:modified>
</cp:coreProperties>
</file>