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304" r:id="rId2"/>
  </p:sldIdLst>
  <p:sldSz cx="6858000" cy="9906000" type="A4"/>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F6F6F"/>
    <a:srgbClr val="B0B0B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48"/>
    <p:restoredTop sz="91385"/>
  </p:normalViewPr>
  <p:slideViewPr>
    <p:cSldViewPr snapToGrid="0">
      <p:cViewPr varScale="1">
        <p:scale>
          <a:sx n="41" d="100"/>
          <a:sy n="41" d="100"/>
        </p:scale>
        <p:origin x="208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63C3CCF1-F74A-B04E-98B1-B4D886039964}" type="datetimeFigureOut">
              <a:rPr lang="en-US" smtClean="0"/>
              <a:t>2/18/2026</a:t>
            </a:fld>
            <a:endParaRPr lang="en-US"/>
          </a:p>
        </p:txBody>
      </p:sp>
      <p:sp>
        <p:nvSpPr>
          <p:cNvPr id="4" name="Slide Image Placeholder 3"/>
          <p:cNvSpPr>
            <a:spLocks noGrp="1" noRot="1" noChangeAspect="1"/>
          </p:cNvSpPr>
          <p:nvPr>
            <p:ph type="sldImg" idx="2"/>
          </p:nvPr>
        </p:nvSpPr>
        <p:spPr>
          <a:xfrm>
            <a:off x="2239963" y="1241425"/>
            <a:ext cx="2317750"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8DB84598-90B2-7445-BBF2-7249AC61C843}" type="slidenum">
              <a:rPr lang="en-US" smtClean="0"/>
              <a:t>‹#›</a:t>
            </a:fld>
            <a:endParaRPr lang="en-US"/>
          </a:p>
        </p:txBody>
      </p:sp>
    </p:spTree>
    <p:extLst>
      <p:ext uri="{BB962C8B-B14F-4D97-AF65-F5344CB8AC3E}">
        <p14:creationId xmlns:p14="http://schemas.microsoft.com/office/powerpoint/2010/main" val="19801017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ltLang="zh-CN"/>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ltLang="zh-CN"/>
              <a:t>Click to edit Master subtitle style</a:t>
            </a:r>
            <a:endParaRPr lang="en-US" dirty="0"/>
          </a:p>
        </p:txBody>
      </p:sp>
      <p:sp>
        <p:nvSpPr>
          <p:cNvPr id="4" name="Date Placeholder 3"/>
          <p:cNvSpPr>
            <a:spLocks noGrp="1"/>
          </p:cNvSpPr>
          <p:nvPr>
            <p:ph type="dt" sz="half" idx="10"/>
          </p:nvPr>
        </p:nvSpPr>
        <p:spPr/>
        <p:txBody>
          <a:bodyPr/>
          <a:lstStyle/>
          <a:p>
            <a:fld id="{02B3BDDE-EDCB-428B-977D-8BBC83102334}" type="datetimeFigureOut">
              <a:rPr lang="zh-CN" altLang="en-US" smtClean="0"/>
              <a:t>2026/2/18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2F63592-4858-423C-AA22-35A2404F6326}" type="slidenum">
              <a:rPr lang="zh-CN" altLang="en-US" smtClean="0"/>
              <a:t>‹#›</a:t>
            </a:fld>
            <a:endParaRPr lang="zh-CN" altLang="en-US"/>
          </a:p>
        </p:txBody>
      </p:sp>
    </p:spTree>
    <p:extLst>
      <p:ext uri="{BB962C8B-B14F-4D97-AF65-F5344CB8AC3E}">
        <p14:creationId xmlns:p14="http://schemas.microsoft.com/office/powerpoint/2010/main" val="2339459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4" name="Date Placeholder 3"/>
          <p:cNvSpPr>
            <a:spLocks noGrp="1"/>
          </p:cNvSpPr>
          <p:nvPr>
            <p:ph type="dt" sz="half" idx="10"/>
          </p:nvPr>
        </p:nvSpPr>
        <p:spPr/>
        <p:txBody>
          <a:bodyPr/>
          <a:lstStyle/>
          <a:p>
            <a:fld id="{02B3BDDE-EDCB-428B-977D-8BBC83102334}" type="datetimeFigureOut">
              <a:rPr lang="zh-CN" altLang="en-US" smtClean="0"/>
              <a:t>2026/2/18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2F63592-4858-423C-AA22-35A2404F6326}" type="slidenum">
              <a:rPr lang="zh-CN" altLang="en-US" smtClean="0"/>
              <a:t>‹#›</a:t>
            </a:fld>
            <a:endParaRPr lang="zh-CN" altLang="en-US"/>
          </a:p>
        </p:txBody>
      </p:sp>
    </p:spTree>
    <p:extLst>
      <p:ext uri="{BB962C8B-B14F-4D97-AF65-F5344CB8AC3E}">
        <p14:creationId xmlns:p14="http://schemas.microsoft.com/office/powerpoint/2010/main" val="15008224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ltLang="zh-CN"/>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4" name="Date Placeholder 3"/>
          <p:cNvSpPr>
            <a:spLocks noGrp="1"/>
          </p:cNvSpPr>
          <p:nvPr>
            <p:ph type="dt" sz="half" idx="10"/>
          </p:nvPr>
        </p:nvSpPr>
        <p:spPr/>
        <p:txBody>
          <a:bodyPr/>
          <a:lstStyle/>
          <a:p>
            <a:fld id="{02B3BDDE-EDCB-428B-977D-8BBC83102334}" type="datetimeFigureOut">
              <a:rPr lang="zh-CN" altLang="en-US" smtClean="0"/>
              <a:t>2026/2/18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2F63592-4858-423C-AA22-35A2404F6326}" type="slidenum">
              <a:rPr lang="zh-CN" altLang="en-US" smtClean="0"/>
              <a:t>‹#›</a:t>
            </a:fld>
            <a:endParaRPr lang="zh-CN" altLang="en-US"/>
          </a:p>
        </p:txBody>
      </p:sp>
    </p:spTree>
    <p:extLst>
      <p:ext uri="{BB962C8B-B14F-4D97-AF65-F5344CB8AC3E}">
        <p14:creationId xmlns:p14="http://schemas.microsoft.com/office/powerpoint/2010/main" val="16676499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en-US" dirty="0"/>
          </a:p>
        </p:txBody>
      </p:sp>
      <p:sp>
        <p:nvSpPr>
          <p:cNvPr id="3" name="Content Placeholder 2"/>
          <p:cNvSpPr>
            <a:spLocks noGrp="1"/>
          </p:cNvSpPr>
          <p:nvPr>
            <p:ph idx="1"/>
          </p:nvPr>
        </p:nvSpPr>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4" name="Date Placeholder 3"/>
          <p:cNvSpPr>
            <a:spLocks noGrp="1"/>
          </p:cNvSpPr>
          <p:nvPr>
            <p:ph type="dt" sz="half" idx="10"/>
          </p:nvPr>
        </p:nvSpPr>
        <p:spPr/>
        <p:txBody>
          <a:bodyPr/>
          <a:lstStyle/>
          <a:p>
            <a:fld id="{02B3BDDE-EDCB-428B-977D-8BBC83102334}" type="datetimeFigureOut">
              <a:rPr lang="zh-CN" altLang="en-US" smtClean="0"/>
              <a:t>2026/2/18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2F63592-4858-423C-AA22-35A2404F6326}" type="slidenum">
              <a:rPr lang="zh-CN" altLang="en-US" smtClean="0"/>
              <a:t>‹#›</a:t>
            </a:fld>
            <a:endParaRPr lang="zh-CN" altLang="en-US"/>
          </a:p>
        </p:txBody>
      </p:sp>
    </p:spTree>
    <p:extLst>
      <p:ext uri="{BB962C8B-B14F-4D97-AF65-F5344CB8AC3E}">
        <p14:creationId xmlns:p14="http://schemas.microsoft.com/office/powerpoint/2010/main" val="32935089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ltLang="zh-CN"/>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ltLang="zh-CN"/>
              <a:t>Click to edit Master text styles</a:t>
            </a:r>
          </a:p>
        </p:txBody>
      </p:sp>
      <p:sp>
        <p:nvSpPr>
          <p:cNvPr id="4" name="Date Placeholder 3"/>
          <p:cNvSpPr>
            <a:spLocks noGrp="1"/>
          </p:cNvSpPr>
          <p:nvPr>
            <p:ph type="dt" sz="half" idx="10"/>
          </p:nvPr>
        </p:nvSpPr>
        <p:spPr/>
        <p:txBody>
          <a:bodyPr/>
          <a:lstStyle/>
          <a:p>
            <a:fld id="{02B3BDDE-EDCB-428B-977D-8BBC83102334}" type="datetimeFigureOut">
              <a:rPr lang="zh-CN" altLang="en-US" smtClean="0"/>
              <a:t>2026/2/18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2F63592-4858-423C-AA22-35A2404F6326}" type="slidenum">
              <a:rPr lang="zh-CN" altLang="en-US" smtClean="0"/>
              <a:t>‹#›</a:t>
            </a:fld>
            <a:endParaRPr lang="zh-CN" altLang="en-US"/>
          </a:p>
        </p:txBody>
      </p:sp>
    </p:spTree>
    <p:extLst>
      <p:ext uri="{BB962C8B-B14F-4D97-AF65-F5344CB8AC3E}">
        <p14:creationId xmlns:p14="http://schemas.microsoft.com/office/powerpoint/2010/main" val="5351251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5" name="Date Placeholder 4"/>
          <p:cNvSpPr>
            <a:spLocks noGrp="1"/>
          </p:cNvSpPr>
          <p:nvPr>
            <p:ph type="dt" sz="half" idx="10"/>
          </p:nvPr>
        </p:nvSpPr>
        <p:spPr/>
        <p:txBody>
          <a:bodyPr/>
          <a:lstStyle/>
          <a:p>
            <a:fld id="{02B3BDDE-EDCB-428B-977D-8BBC83102334}" type="datetimeFigureOut">
              <a:rPr lang="zh-CN" altLang="en-US" smtClean="0"/>
              <a:t>2026/2/18</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2F63592-4858-423C-AA22-35A2404F6326}" type="slidenum">
              <a:rPr lang="zh-CN" altLang="en-US" smtClean="0"/>
              <a:t>‹#›</a:t>
            </a:fld>
            <a:endParaRPr lang="zh-CN" altLang="en-US"/>
          </a:p>
        </p:txBody>
      </p:sp>
    </p:spTree>
    <p:extLst>
      <p:ext uri="{BB962C8B-B14F-4D97-AF65-F5344CB8AC3E}">
        <p14:creationId xmlns:p14="http://schemas.microsoft.com/office/powerpoint/2010/main" val="12528748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ltLang="zh-CN"/>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ltLang="zh-CN"/>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ltLang="zh-CN"/>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7" name="Date Placeholder 6"/>
          <p:cNvSpPr>
            <a:spLocks noGrp="1"/>
          </p:cNvSpPr>
          <p:nvPr>
            <p:ph type="dt" sz="half" idx="10"/>
          </p:nvPr>
        </p:nvSpPr>
        <p:spPr/>
        <p:txBody>
          <a:bodyPr/>
          <a:lstStyle/>
          <a:p>
            <a:fld id="{02B3BDDE-EDCB-428B-977D-8BBC83102334}" type="datetimeFigureOut">
              <a:rPr lang="zh-CN" altLang="en-US" smtClean="0"/>
              <a:t>2026/2/18</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72F63592-4858-423C-AA22-35A2404F6326}" type="slidenum">
              <a:rPr lang="zh-CN" altLang="en-US" smtClean="0"/>
              <a:t>‹#›</a:t>
            </a:fld>
            <a:endParaRPr lang="zh-CN" altLang="en-US"/>
          </a:p>
        </p:txBody>
      </p:sp>
    </p:spTree>
    <p:extLst>
      <p:ext uri="{BB962C8B-B14F-4D97-AF65-F5344CB8AC3E}">
        <p14:creationId xmlns:p14="http://schemas.microsoft.com/office/powerpoint/2010/main" val="9410963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en-US" dirty="0"/>
          </a:p>
        </p:txBody>
      </p:sp>
      <p:sp>
        <p:nvSpPr>
          <p:cNvPr id="3" name="Date Placeholder 2"/>
          <p:cNvSpPr>
            <a:spLocks noGrp="1"/>
          </p:cNvSpPr>
          <p:nvPr>
            <p:ph type="dt" sz="half" idx="10"/>
          </p:nvPr>
        </p:nvSpPr>
        <p:spPr/>
        <p:txBody>
          <a:bodyPr/>
          <a:lstStyle/>
          <a:p>
            <a:fld id="{02B3BDDE-EDCB-428B-977D-8BBC83102334}" type="datetimeFigureOut">
              <a:rPr lang="zh-CN" altLang="en-US" smtClean="0"/>
              <a:t>2026/2/18</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72F63592-4858-423C-AA22-35A2404F6326}" type="slidenum">
              <a:rPr lang="zh-CN" altLang="en-US" smtClean="0"/>
              <a:t>‹#›</a:t>
            </a:fld>
            <a:endParaRPr lang="zh-CN" altLang="en-US"/>
          </a:p>
        </p:txBody>
      </p:sp>
    </p:spTree>
    <p:extLst>
      <p:ext uri="{BB962C8B-B14F-4D97-AF65-F5344CB8AC3E}">
        <p14:creationId xmlns:p14="http://schemas.microsoft.com/office/powerpoint/2010/main" val="12419524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B3BDDE-EDCB-428B-977D-8BBC83102334}" type="datetimeFigureOut">
              <a:rPr lang="zh-CN" altLang="en-US" smtClean="0"/>
              <a:t>2026/2/18</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72F63592-4858-423C-AA22-35A2404F6326}" type="slidenum">
              <a:rPr lang="zh-CN" altLang="en-US" smtClean="0"/>
              <a:t>‹#›</a:t>
            </a:fld>
            <a:endParaRPr lang="zh-CN" altLang="en-US"/>
          </a:p>
        </p:txBody>
      </p:sp>
    </p:spTree>
    <p:extLst>
      <p:ext uri="{BB962C8B-B14F-4D97-AF65-F5344CB8AC3E}">
        <p14:creationId xmlns:p14="http://schemas.microsoft.com/office/powerpoint/2010/main" val="12637329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ltLang="zh-CN"/>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ltLang="zh-CN"/>
              <a:t>Click to edit Master text styles</a:t>
            </a:r>
          </a:p>
        </p:txBody>
      </p:sp>
      <p:sp>
        <p:nvSpPr>
          <p:cNvPr id="5" name="Date Placeholder 4"/>
          <p:cNvSpPr>
            <a:spLocks noGrp="1"/>
          </p:cNvSpPr>
          <p:nvPr>
            <p:ph type="dt" sz="half" idx="10"/>
          </p:nvPr>
        </p:nvSpPr>
        <p:spPr/>
        <p:txBody>
          <a:bodyPr/>
          <a:lstStyle/>
          <a:p>
            <a:fld id="{02B3BDDE-EDCB-428B-977D-8BBC83102334}" type="datetimeFigureOut">
              <a:rPr lang="zh-CN" altLang="en-US" smtClean="0"/>
              <a:t>2026/2/18</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2F63592-4858-423C-AA22-35A2404F6326}" type="slidenum">
              <a:rPr lang="zh-CN" altLang="en-US" smtClean="0"/>
              <a:t>‹#›</a:t>
            </a:fld>
            <a:endParaRPr lang="zh-CN" altLang="en-US"/>
          </a:p>
        </p:txBody>
      </p:sp>
    </p:spTree>
    <p:extLst>
      <p:ext uri="{BB962C8B-B14F-4D97-AF65-F5344CB8AC3E}">
        <p14:creationId xmlns:p14="http://schemas.microsoft.com/office/powerpoint/2010/main" val="3297603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ltLang="zh-CN"/>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ltLang="zh-CN"/>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ltLang="zh-CN"/>
              <a:t>Click to edit Master text styles</a:t>
            </a:r>
          </a:p>
        </p:txBody>
      </p:sp>
      <p:sp>
        <p:nvSpPr>
          <p:cNvPr id="5" name="Date Placeholder 4"/>
          <p:cNvSpPr>
            <a:spLocks noGrp="1"/>
          </p:cNvSpPr>
          <p:nvPr>
            <p:ph type="dt" sz="half" idx="10"/>
          </p:nvPr>
        </p:nvSpPr>
        <p:spPr/>
        <p:txBody>
          <a:bodyPr/>
          <a:lstStyle/>
          <a:p>
            <a:fld id="{02B3BDDE-EDCB-428B-977D-8BBC83102334}" type="datetimeFigureOut">
              <a:rPr lang="zh-CN" altLang="en-US" smtClean="0"/>
              <a:t>2026/2/18</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2F63592-4858-423C-AA22-35A2404F6326}" type="slidenum">
              <a:rPr lang="zh-CN" altLang="en-US" smtClean="0"/>
              <a:t>‹#›</a:t>
            </a:fld>
            <a:endParaRPr lang="zh-CN" altLang="en-US"/>
          </a:p>
        </p:txBody>
      </p:sp>
    </p:spTree>
    <p:extLst>
      <p:ext uri="{BB962C8B-B14F-4D97-AF65-F5344CB8AC3E}">
        <p14:creationId xmlns:p14="http://schemas.microsoft.com/office/powerpoint/2010/main" val="29127659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ltLang="zh-CN"/>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02B3BDDE-EDCB-428B-977D-8BBC83102334}" type="datetimeFigureOut">
              <a:rPr lang="zh-CN" altLang="en-US" smtClean="0"/>
              <a:t>2026/2/18</a:t>
            </a:fld>
            <a:endParaRPr lang="zh-CN"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72F63592-4858-423C-AA22-35A2404F6326}" type="slidenum">
              <a:rPr lang="zh-CN" altLang="en-US" smtClean="0"/>
              <a:t>‹#›</a:t>
            </a:fld>
            <a:endParaRPr lang="zh-CN" altLang="en-US"/>
          </a:p>
        </p:txBody>
      </p:sp>
    </p:spTree>
    <p:extLst>
      <p:ext uri="{BB962C8B-B14F-4D97-AF65-F5344CB8AC3E}">
        <p14:creationId xmlns:p14="http://schemas.microsoft.com/office/powerpoint/2010/main" val="39841725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5135AB-23F8-CF79-2DC5-A116DF4CBDA7}"/>
            </a:ext>
          </a:extLst>
        </p:cNvPr>
        <p:cNvGrpSpPr/>
        <p:nvPr/>
      </p:nvGrpSpPr>
      <p:grpSpPr>
        <a:xfrm>
          <a:off x="0" y="0"/>
          <a:ext cx="0" cy="0"/>
          <a:chOff x="0" y="0"/>
          <a:chExt cx="0" cy="0"/>
        </a:xfrm>
      </p:grpSpPr>
      <p:pic>
        <p:nvPicPr>
          <p:cNvPr id="6" name="Picture 5" descr="A picture containing text, clipart&#10;&#10;Description automatically generated">
            <a:extLst>
              <a:ext uri="{FF2B5EF4-FFF2-40B4-BE49-F238E27FC236}">
                <a16:creationId xmlns:a16="http://schemas.microsoft.com/office/drawing/2014/main" id="{3589E853-1AB5-5F9E-A8DC-676EAB7D7D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012" y="300251"/>
            <a:ext cx="3029803" cy="806697"/>
          </a:xfrm>
          <a:prstGeom prst="rect">
            <a:avLst/>
          </a:prstGeom>
        </p:spPr>
      </p:pic>
      <p:sp>
        <p:nvSpPr>
          <p:cNvPr id="10" name="TextBox 9">
            <a:extLst>
              <a:ext uri="{FF2B5EF4-FFF2-40B4-BE49-F238E27FC236}">
                <a16:creationId xmlns:a16="http://schemas.microsoft.com/office/drawing/2014/main" id="{E98F543F-EC93-6C23-25B4-7DA6C1E032C9}"/>
              </a:ext>
            </a:extLst>
          </p:cNvPr>
          <p:cNvSpPr txBox="1"/>
          <p:nvPr/>
        </p:nvSpPr>
        <p:spPr>
          <a:xfrm>
            <a:off x="342900" y="4475169"/>
            <a:ext cx="2215094" cy="307777"/>
          </a:xfrm>
          <a:prstGeom prst="rect">
            <a:avLst/>
          </a:prstGeom>
          <a:noFill/>
        </p:spPr>
        <p:txBody>
          <a:bodyPr wrap="none" rtlCol="0">
            <a:spAutoFit/>
          </a:bodyPr>
          <a:lstStyle/>
          <a:p>
            <a:r>
              <a:rPr lang="en-US" altLang="zh-CN" sz="1400" dirty="0">
                <a:solidFill>
                  <a:schemeClr val="bg2">
                    <a:lumMod val="25000"/>
                  </a:schemeClr>
                </a:solidFill>
                <a:latin typeface="Adobe Garamond Pro Bold" panose="02020702060506020403" pitchFamily="18" charset="0"/>
              </a:rPr>
              <a:t>HYBRID SPC FLOORING</a:t>
            </a:r>
            <a:endParaRPr lang="zh-CN" altLang="en-US" sz="1400" dirty="0">
              <a:solidFill>
                <a:schemeClr val="bg2">
                  <a:lumMod val="25000"/>
                </a:schemeClr>
              </a:solidFill>
              <a:latin typeface="Adobe Garamond Pro Bold" panose="02020702060506020403" pitchFamily="18" charset="0"/>
            </a:endParaRPr>
          </a:p>
        </p:txBody>
      </p:sp>
      <p:sp>
        <p:nvSpPr>
          <p:cNvPr id="11" name="TextBox 10">
            <a:extLst>
              <a:ext uri="{FF2B5EF4-FFF2-40B4-BE49-F238E27FC236}">
                <a16:creationId xmlns:a16="http://schemas.microsoft.com/office/drawing/2014/main" id="{E35FAB43-3AE6-3159-010C-9B84A3ABE2DF}"/>
              </a:ext>
            </a:extLst>
          </p:cNvPr>
          <p:cNvSpPr txBox="1"/>
          <p:nvPr/>
        </p:nvSpPr>
        <p:spPr>
          <a:xfrm>
            <a:off x="342900" y="4160282"/>
            <a:ext cx="2948243" cy="400110"/>
          </a:xfrm>
          <a:prstGeom prst="rect">
            <a:avLst/>
          </a:prstGeom>
          <a:noFill/>
        </p:spPr>
        <p:txBody>
          <a:bodyPr wrap="none" rtlCol="0">
            <a:spAutoFit/>
          </a:bodyPr>
          <a:lstStyle/>
          <a:p>
            <a:r>
              <a:rPr lang="en-US" altLang="zh-CN" sz="2000" b="1" dirty="0">
                <a:solidFill>
                  <a:schemeClr val="tx1">
                    <a:lumMod val="85000"/>
                    <a:lumOff val="15000"/>
                  </a:schemeClr>
                </a:solidFill>
                <a:latin typeface="Adobe Garamond Pro Bold" panose="02020702060506020403" pitchFamily="18" charset="0"/>
              </a:rPr>
              <a:t>OAK WASH (waterproof)</a:t>
            </a:r>
            <a:endParaRPr lang="zh-CN" altLang="en-US" sz="2000" b="1" dirty="0">
              <a:solidFill>
                <a:schemeClr val="tx1">
                  <a:lumMod val="85000"/>
                  <a:lumOff val="15000"/>
                </a:schemeClr>
              </a:solidFill>
              <a:latin typeface="Adobe Garamond Pro Bold" panose="02020702060506020403" pitchFamily="18" charset="0"/>
            </a:endParaRPr>
          </a:p>
        </p:txBody>
      </p:sp>
      <p:graphicFrame>
        <p:nvGraphicFramePr>
          <p:cNvPr id="12" name="Table 12">
            <a:extLst>
              <a:ext uri="{FF2B5EF4-FFF2-40B4-BE49-F238E27FC236}">
                <a16:creationId xmlns:a16="http://schemas.microsoft.com/office/drawing/2014/main" id="{0039320B-59FA-2C33-86BC-21A89D8B65F0}"/>
              </a:ext>
            </a:extLst>
          </p:cNvPr>
          <p:cNvGraphicFramePr>
            <a:graphicFrameLocks noGrp="1"/>
          </p:cNvGraphicFramePr>
          <p:nvPr>
            <p:extLst>
              <p:ext uri="{D42A27DB-BD31-4B8C-83A1-F6EECF244321}">
                <p14:modId xmlns:p14="http://schemas.microsoft.com/office/powerpoint/2010/main" val="3942075655"/>
              </p:ext>
            </p:extLst>
          </p:nvPr>
        </p:nvGraphicFramePr>
        <p:xfrm>
          <a:off x="423756" y="4867922"/>
          <a:ext cx="6018664" cy="3328403"/>
        </p:xfrm>
        <a:graphic>
          <a:graphicData uri="http://schemas.openxmlformats.org/drawingml/2006/table">
            <a:tbl>
              <a:tblPr firstRow="1" bandRow="1"/>
              <a:tblGrid>
                <a:gridCol w="3009332">
                  <a:extLst>
                    <a:ext uri="{9D8B030D-6E8A-4147-A177-3AD203B41FA5}">
                      <a16:colId xmlns:a16="http://schemas.microsoft.com/office/drawing/2014/main" val="2434586084"/>
                    </a:ext>
                  </a:extLst>
                </a:gridCol>
                <a:gridCol w="3009332">
                  <a:extLst>
                    <a:ext uri="{9D8B030D-6E8A-4147-A177-3AD203B41FA5}">
                      <a16:colId xmlns:a16="http://schemas.microsoft.com/office/drawing/2014/main" val="3029707405"/>
                    </a:ext>
                  </a:extLst>
                </a:gridCol>
              </a:tblGrid>
              <a:tr h="284213">
                <a:tc>
                  <a:txBody>
                    <a:bodyPr/>
                    <a:lstStyle/>
                    <a:p>
                      <a:r>
                        <a:rPr lang="en-US" altLang="zh-CN" sz="1200" dirty="0">
                          <a:solidFill>
                            <a:schemeClr val="tx1">
                              <a:lumMod val="85000"/>
                              <a:lumOff val="15000"/>
                            </a:schemeClr>
                          </a:solidFill>
                          <a:latin typeface="Adobe Garamond Pro Bold" panose="02020702060506020403" pitchFamily="18" charset="0"/>
                          <a:ea typeface="+mn-ea"/>
                        </a:rPr>
                        <a:t>Structure</a:t>
                      </a:r>
                      <a:endParaRPr lang="zh-CN" altLang="en-US" sz="1200" dirty="0">
                        <a:solidFill>
                          <a:schemeClr val="tx1">
                            <a:lumMod val="85000"/>
                            <a:lumOff val="15000"/>
                          </a:schemeClr>
                        </a:solidFill>
                        <a:latin typeface="Adobe Garamond Pro Bold" panose="02020702060506020403" pitchFamily="18" charset="0"/>
                        <a:ea typeface="+mn-ea"/>
                      </a:endParaRPr>
                    </a:p>
                  </a:txBody>
                  <a:tcPr>
                    <a:lnL w="12700" cmpd="sng">
                      <a:noFill/>
                      <a:prstDash val="solid"/>
                    </a:lnL>
                    <a:lnR w="12700" cap="flat" cmpd="sng" algn="ctr">
                      <a:noFill/>
                      <a:prstDash val="solid"/>
                      <a:round/>
                      <a:headEnd type="none" w="med" len="med"/>
                      <a:tailEnd type="none" w="med" len="me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zh-CN" sz="1200" dirty="0">
                          <a:solidFill>
                            <a:schemeClr val="tx1">
                              <a:lumMod val="85000"/>
                              <a:lumOff val="15000"/>
                            </a:schemeClr>
                          </a:solidFill>
                          <a:latin typeface="Adobe Garamond Pro Bold" panose="02020702060506020403" pitchFamily="18" charset="0"/>
                        </a:rPr>
                        <a:t>Stone &amp; Plastic Composite</a:t>
                      </a:r>
                      <a:endParaRPr lang="zh-CN" altLang="en-US" sz="1200" dirty="0">
                        <a:solidFill>
                          <a:schemeClr val="tx1">
                            <a:lumMod val="85000"/>
                            <a:lumOff val="15000"/>
                          </a:schemeClr>
                        </a:solidFill>
                        <a:latin typeface="Adobe Garamond Pro Bold" panose="02020702060506020403"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66125681"/>
                  </a:ext>
                </a:extLst>
              </a:tr>
              <a:tr h="266700">
                <a:tc>
                  <a:txBody>
                    <a:bodyPr/>
                    <a:lstStyle/>
                    <a:p>
                      <a:r>
                        <a:rPr lang="en-US" altLang="zh-CN" sz="1200" dirty="0">
                          <a:solidFill>
                            <a:schemeClr val="tx1">
                              <a:lumMod val="85000"/>
                              <a:lumOff val="15000"/>
                            </a:schemeClr>
                          </a:solidFill>
                          <a:latin typeface="Adobe Garamond Pro Bold" panose="02020702060506020403" pitchFamily="18" charset="0"/>
                        </a:rPr>
                        <a:t>Size</a:t>
                      </a:r>
                      <a:endParaRPr lang="zh-CN" altLang="en-US" sz="1200" dirty="0">
                        <a:solidFill>
                          <a:schemeClr val="tx1">
                            <a:lumMod val="85000"/>
                            <a:lumOff val="15000"/>
                          </a:schemeClr>
                        </a:solidFill>
                        <a:latin typeface="Adobe Garamond Pro Bold" panose="02020702060506020403" pitchFamily="18" charset="0"/>
                      </a:endParaRPr>
                    </a:p>
                  </a:txBody>
                  <a:tcP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zh-CN" sz="1200" dirty="0">
                          <a:solidFill>
                            <a:schemeClr val="tx1">
                              <a:lumMod val="85000"/>
                              <a:lumOff val="15000"/>
                            </a:schemeClr>
                          </a:solidFill>
                          <a:latin typeface="Adobe Garamond Pro Bold" panose="02020702060506020403" pitchFamily="18" charset="0"/>
                        </a:rPr>
                        <a:t>1800*228*8 mm</a:t>
                      </a:r>
                      <a:endParaRPr lang="zh-CN" altLang="en-US" sz="1200" dirty="0">
                        <a:solidFill>
                          <a:schemeClr val="tx1">
                            <a:lumMod val="85000"/>
                            <a:lumOff val="15000"/>
                          </a:schemeClr>
                        </a:solidFill>
                        <a:latin typeface="Adobe Garamond Pro Bold" panose="02020702060506020403"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43711281"/>
                  </a:ext>
                </a:extLst>
              </a:tr>
              <a:tr h="278130">
                <a:tc>
                  <a:txBody>
                    <a:bodyPr/>
                    <a:lstStyle/>
                    <a:p>
                      <a:r>
                        <a:rPr lang="en-US" altLang="zh-CN" sz="1200" dirty="0">
                          <a:solidFill>
                            <a:schemeClr val="tx1">
                              <a:lumMod val="85000"/>
                              <a:lumOff val="15000"/>
                            </a:schemeClr>
                          </a:solidFill>
                          <a:latin typeface="Adobe Garamond Pro Bold" panose="02020702060506020403" pitchFamily="18" charset="0"/>
                        </a:rPr>
                        <a:t>Pack Size</a:t>
                      </a:r>
                      <a:endParaRPr lang="zh-CN" altLang="en-US" sz="1200" dirty="0">
                        <a:solidFill>
                          <a:schemeClr val="tx1">
                            <a:lumMod val="85000"/>
                            <a:lumOff val="15000"/>
                          </a:schemeClr>
                        </a:solidFill>
                        <a:latin typeface="Adobe Garamond Pro Bold" panose="02020702060506020403" pitchFamily="18" charset="0"/>
                      </a:endParaRPr>
                    </a:p>
                  </a:txBody>
                  <a:tcP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zh-CN" sz="1200" dirty="0">
                          <a:solidFill>
                            <a:schemeClr val="tx1">
                              <a:lumMod val="85000"/>
                              <a:lumOff val="15000"/>
                            </a:schemeClr>
                          </a:solidFill>
                          <a:latin typeface="Adobe Garamond Pro Bold" panose="02020702060506020403" pitchFamily="18" charset="0"/>
                        </a:rPr>
                        <a:t>1.642 sqm/pack</a:t>
                      </a:r>
                      <a:endParaRPr lang="zh-CN" altLang="en-US" sz="1200" dirty="0">
                        <a:solidFill>
                          <a:schemeClr val="tx1">
                            <a:lumMod val="85000"/>
                            <a:lumOff val="15000"/>
                          </a:schemeClr>
                        </a:solidFill>
                        <a:latin typeface="Adobe Garamond Pro Bold" panose="02020702060506020403"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6153842"/>
                  </a:ext>
                </a:extLst>
              </a:tr>
              <a:tr h="259080">
                <a:tc>
                  <a:txBody>
                    <a:bodyPr/>
                    <a:lstStyle/>
                    <a:p>
                      <a:r>
                        <a:rPr lang="en-US" altLang="zh-CN" sz="1200" dirty="0">
                          <a:solidFill>
                            <a:schemeClr val="tx1">
                              <a:lumMod val="85000"/>
                              <a:lumOff val="15000"/>
                            </a:schemeClr>
                          </a:solidFill>
                          <a:latin typeface="Adobe Garamond Pro Bold" panose="02020702060506020403" pitchFamily="18" charset="0"/>
                        </a:rPr>
                        <a:t>Profile</a:t>
                      </a:r>
                      <a:endParaRPr lang="zh-CN" altLang="en-US" sz="1200" dirty="0">
                        <a:solidFill>
                          <a:schemeClr val="tx1">
                            <a:lumMod val="85000"/>
                            <a:lumOff val="15000"/>
                          </a:schemeClr>
                        </a:solidFill>
                        <a:latin typeface="Adobe Garamond Pro Bold" panose="02020702060506020403" pitchFamily="18" charset="0"/>
                      </a:endParaRPr>
                    </a:p>
                  </a:txBody>
                  <a:tcP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zh-CN" sz="1200" dirty="0">
                          <a:solidFill>
                            <a:schemeClr val="tx1">
                              <a:lumMod val="85000"/>
                              <a:lumOff val="15000"/>
                            </a:schemeClr>
                          </a:solidFill>
                          <a:latin typeface="Adobe Garamond Pro Bold" panose="02020702060506020403" pitchFamily="18" charset="0"/>
                        </a:rPr>
                        <a:t>Click System</a:t>
                      </a:r>
                      <a:endParaRPr lang="zh-CN" altLang="en-US" sz="1200" dirty="0">
                        <a:solidFill>
                          <a:schemeClr val="tx1">
                            <a:lumMod val="85000"/>
                            <a:lumOff val="15000"/>
                          </a:schemeClr>
                        </a:solidFill>
                        <a:latin typeface="Adobe Garamond Pro Bold" panose="02020702060506020403"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15989916"/>
                  </a:ext>
                </a:extLst>
              </a:tr>
              <a:tr h="270510">
                <a:tc>
                  <a:txBody>
                    <a:bodyPr/>
                    <a:lstStyle/>
                    <a:p>
                      <a:r>
                        <a:rPr lang="en-US" altLang="zh-CN" sz="1200" dirty="0">
                          <a:solidFill>
                            <a:schemeClr val="tx1">
                              <a:lumMod val="85000"/>
                              <a:lumOff val="15000"/>
                            </a:schemeClr>
                          </a:solidFill>
                          <a:latin typeface="Adobe Garamond Pro Bold" panose="02020702060506020403" pitchFamily="18" charset="0"/>
                        </a:rPr>
                        <a:t>Finish</a:t>
                      </a:r>
                      <a:endParaRPr lang="zh-CN" altLang="en-US" sz="1200" dirty="0">
                        <a:solidFill>
                          <a:schemeClr val="tx1">
                            <a:lumMod val="85000"/>
                            <a:lumOff val="15000"/>
                          </a:schemeClr>
                        </a:solidFill>
                        <a:latin typeface="Adobe Garamond Pro Bold" panose="02020702060506020403" pitchFamily="18" charset="0"/>
                      </a:endParaRPr>
                    </a:p>
                  </a:txBody>
                  <a:tcP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zh-CN" sz="1200" dirty="0">
                          <a:solidFill>
                            <a:schemeClr val="tx1">
                              <a:lumMod val="85000"/>
                              <a:lumOff val="15000"/>
                            </a:schemeClr>
                          </a:solidFill>
                          <a:latin typeface="Adobe Garamond Pro Bold" panose="02020702060506020403" pitchFamily="18" charset="0"/>
                        </a:rPr>
                        <a:t>Matt,</a:t>
                      </a:r>
                      <a:r>
                        <a:rPr lang="zh-CN" altLang="en-US" sz="1200" dirty="0">
                          <a:solidFill>
                            <a:schemeClr val="tx1">
                              <a:lumMod val="85000"/>
                              <a:lumOff val="15000"/>
                            </a:schemeClr>
                          </a:solidFill>
                          <a:latin typeface="Adobe Garamond Pro Bold" panose="02020702060506020403" pitchFamily="18" charset="0"/>
                        </a:rPr>
                        <a:t> </a:t>
                      </a:r>
                      <a:r>
                        <a:rPr lang="en-US" altLang="zh-CN" sz="1200" dirty="0">
                          <a:solidFill>
                            <a:schemeClr val="tx1">
                              <a:lumMod val="85000"/>
                              <a:lumOff val="15000"/>
                            </a:schemeClr>
                          </a:solidFill>
                          <a:latin typeface="Adobe Garamond Pro Bold" panose="02020702060506020403" pitchFamily="18" charset="0"/>
                        </a:rPr>
                        <a:t>UV</a:t>
                      </a:r>
                      <a:endParaRPr lang="zh-CN" altLang="en-US" sz="1200" dirty="0">
                        <a:solidFill>
                          <a:schemeClr val="tx1">
                            <a:lumMod val="85000"/>
                            <a:lumOff val="15000"/>
                          </a:schemeClr>
                        </a:solidFill>
                        <a:latin typeface="Adobe Garamond Pro Bold" panose="02020702060506020403"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52920071"/>
                  </a:ext>
                </a:extLst>
              </a:tr>
              <a:tr h="270510">
                <a:tc>
                  <a:txBody>
                    <a:bodyPr/>
                    <a:lstStyle/>
                    <a:p>
                      <a:r>
                        <a:rPr lang="en-US" altLang="zh-CN" sz="1200" dirty="0">
                          <a:solidFill>
                            <a:schemeClr val="tx1">
                              <a:lumMod val="85000"/>
                              <a:lumOff val="15000"/>
                            </a:schemeClr>
                          </a:solidFill>
                          <a:latin typeface="Adobe Garamond Pro Bold" panose="02020702060506020403" pitchFamily="18" charset="0"/>
                        </a:rPr>
                        <a:t>Edge</a:t>
                      </a:r>
                      <a:endParaRPr lang="zh-CN" altLang="en-US" sz="1200" dirty="0">
                        <a:solidFill>
                          <a:schemeClr val="tx1">
                            <a:lumMod val="85000"/>
                            <a:lumOff val="15000"/>
                          </a:schemeClr>
                        </a:solidFill>
                        <a:latin typeface="Adobe Garamond Pro Bold" panose="02020702060506020403" pitchFamily="18" charset="0"/>
                      </a:endParaRPr>
                    </a:p>
                  </a:txBody>
                  <a:tcP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zh-CN" sz="1200" dirty="0">
                          <a:solidFill>
                            <a:schemeClr val="tx1">
                              <a:lumMod val="85000"/>
                              <a:lumOff val="15000"/>
                            </a:schemeClr>
                          </a:solidFill>
                          <a:latin typeface="Adobe Garamond Pro Bold" panose="02020702060506020403" pitchFamily="18" charset="0"/>
                        </a:rPr>
                        <a:t>Micro Bevel</a:t>
                      </a:r>
                      <a:endParaRPr lang="zh-CN" altLang="en-US" sz="1200" dirty="0">
                        <a:solidFill>
                          <a:schemeClr val="tx1">
                            <a:lumMod val="85000"/>
                            <a:lumOff val="15000"/>
                          </a:schemeClr>
                        </a:solidFill>
                        <a:latin typeface="Adobe Garamond Pro Bold" panose="02020702060506020403"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6531981"/>
                  </a:ext>
                </a:extLst>
              </a:tr>
              <a:tr h="262890">
                <a:tc>
                  <a:txBody>
                    <a:bodyPr/>
                    <a:lstStyle/>
                    <a:p>
                      <a:r>
                        <a:rPr lang="en-US" altLang="zh-CN" sz="1200" dirty="0">
                          <a:solidFill>
                            <a:schemeClr val="tx1">
                              <a:lumMod val="85000"/>
                              <a:lumOff val="15000"/>
                            </a:schemeClr>
                          </a:solidFill>
                          <a:latin typeface="Adobe Garamond Pro Bold" panose="02020702060506020403" pitchFamily="18" charset="0"/>
                        </a:rPr>
                        <a:t>Installation Method</a:t>
                      </a:r>
                      <a:endParaRPr lang="zh-CN" altLang="en-US" sz="1200" dirty="0">
                        <a:solidFill>
                          <a:schemeClr val="tx1">
                            <a:lumMod val="85000"/>
                            <a:lumOff val="15000"/>
                          </a:schemeClr>
                        </a:solidFill>
                        <a:latin typeface="Adobe Garamond Pro Bold" panose="02020702060506020403" pitchFamily="18" charset="0"/>
                      </a:endParaRPr>
                    </a:p>
                  </a:txBody>
                  <a:tcP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zh-CN" sz="1200" dirty="0">
                          <a:solidFill>
                            <a:schemeClr val="tx1">
                              <a:lumMod val="85000"/>
                              <a:lumOff val="15000"/>
                            </a:schemeClr>
                          </a:solidFill>
                          <a:latin typeface="Adobe Garamond Pro Bold" panose="02020702060506020403" pitchFamily="18" charset="0"/>
                        </a:rPr>
                        <a:t>Floating</a:t>
                      </a:r>
                      <a:endParaRPr lang="zh-CN" altLang="en-US" sz="1200" dirty="0">
                        <a:solidFill>
                          <a:schemeClr val="tx1">
                            <a:lumMod val="85000"/>
                            <a:lumOff val="15000"/>
                          </a:schemeClr>
                        </a:solidFill>
                        <a:latin typeface="Adobe Garamond Pro Bold" panose="02020702060506020403"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31646769"/>
                  </a:ext>
                </a:extLst>
              </a:tr>
              <a:tr h="274320">
                <a:tc>
                  <a:txBody>
                    <a:bodyPr/>
                    <a:lstStyle/>
                    <a:p>
                      <a:r>
                        <a:rPr lang="en-US" altLang="zh-CN" sz="1200" dirty="0">
                          <a:solidFill>
                            <a:schemeClr val="tx1">
                              <a:lumMod val="85000"/>
                              <a:lumOff val="15000"/>
                            </a:schemeClr>
                          </a:solidFill>
                          <a:latin typeface="Adobe Garamond Pro Bold" panose="02020702060506020403" pitchFamily="18" charset="0"/>
                        </a:rPr>
                        <a:t>Fire Test (AS/ISO 9239.1-2003)</a:t>
                      </a:r>
                      <a:endParaRPr lang="zh-CN" altLang="en-US" sz="1200" dirty="0">
                        <a:solidFill>
                          <a:schemeClr val="tx1">
                            <a:lumMod val="85000"/>
                            <a:lumOff val="15000"/>
                          </a:schemeClr>
                        </a:solidFill>
                        <a:latin typeface="Adobe Garamond Pro Bold" panose="02020702060506020403" pitchFamily="18" charset="0"/>
                      </a:endParaRPr>
                    </a:p>
                  </a:txBody>
                  <a:tcP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zh-CN" sz="1200" dirty="0">
                          <a:solidFill>
                            <a:schemeClr val="tx1">
                              <a:lumMod val="85000"/>
                              <a:lumOff val="15000"/>
                            </a:schemeClr>
                          </a:solidFill>
                          <a:latin typeface="Adobe Garamond Pro Bold" panose="02020702060506020403" pitchFamily="18" charset="0"/>
                        </a:rPr>
                        <a:t>CHF Value 10.2 kW/m²  Smoke Value90% min</a:t>
                      </a:r>
                      <a:endParaRPr lang="zh-CN" altLang="en-US" sz="1200" dirty="0">
                        <a:solidFill>
                          <a:schemeClr val="tx1">
                            <a:lumMod val="85000"/>
                            <a:lumOff val="15000"/>
                          </a:schemeClr>
                        </a:solidFill>
                        <a:latin typeface="Adobe Garamond Pro Bold" panose="02020702060506020403"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29420683"/>
                  </a:ext>
                </a:extLst>
              </a:tr>
              <a:tr h="285750">
                <a:tc>
                  <a:txBody>
                    <a:bodyPr/>
                    <a:lstStyle/>
                    <a:p>
                      <a:r>
                        <a:rPr lang="en-AU" altLang="zh-CN" sz="1200" dirty="0">
                          <a:solidFill>
                            <a:schemeClr val="tx1">
                              <a:lumMod val="85000"/>
                              <a:lumOff val="15000"/>
                            </a:schemeClr>
                          </a:solidFill>
                          <a:latin typeface="Adobe Garamond Pro Bold" panose="02020702060506020403" pitchFamily="18" charset="0"/>
                        </a:rPr>
                        <a:t>Slip Resistance Classification</a:t>
                      </a:r>
                      <a:endParaRPr lang="zh-CN" altLang="en-US" sz="1200" dirty="0">
                        <a:solidFill>
                          <a:schemeClr val="tx1">
                            <a:lumMod val="85000"/>
                            <a:lumOff val="15000"/>
                          </a:schemeClr>
                        </a:solidFill>
                        <a:latin typeface="Adobe Garamond Pro Bold" panose="02020702060506020403" pitchFamily="18" charset="0"/>
                      </a:endParaRPr>
                    </a:p>
                  </a:txBody>
                  <a:tcP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AU" altLang="zh-CN" sz="1200" dirty="0">
                          <a:solidFill>
                            <a:schemeClr val="tx1">
                              <a:lumMod val="85000"/>
                              <a:lumOff val="15000"/>
                            </a:schemeClr>
                          </a:solidFill>
                          <a:latin typeface="Adobe Garamond Pro Bold" panose="02020702060506020403" pitchFamily="18" charset="0"/>
                        </a:rPr>
                        <a:t>P3  SA 4586-2013 Appendix A</a:t>
                      </a:r>
                      <a:endParaRPr lang="zh-CN" altLang="en-US" sz="1200" dirty="0">
                        <a:solidFill>
                          <a:schemeClr val="tx1">
                            <a:lumMod val="85000"/>
                            <a:lumOff val="15000"/>
                          </a:schemeClr>
                        </a:solidFill>
                        <a:latin typeface="Adobe Garamond Pro Bold" panose="02020702060506020403"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35021901"/>
                  </a:ext>
                </a:extLst>
              </a:tr>
              <a:tr h="285750">
                <a:tc>
                  <a:txBody>
                    <a:bodyPr/>
                    <a:lstStyle/>
                    <a:p>
                      <a:r>
                        <a:rPr lang="en-AU" altLang="zh-CN" sz="1200" dirty="0">
                          <a:solidFill>
                            <a:schemeClr val="tx1">
                              <a:lumMod val="85000"/>
                              <a:lumOff val="15000"/>
                            </a:schemeClr>
                          </a:solidFill>
                          <a:latin typeface="Adobe Garamond Pro Bold" panose="02020702060506020403" pitchFamily="18" charset="0"/>
                        </a:rPr>
                        <a:t>Acoustic Rating</a:t>
                      </a:r>
                      <a:endParaRPr lang="zh-CN" altLang="en-US" sz="1200" dirty="0">
                        <a:solidFill>
                          <a:schemeClr val="tx1">
                            <a:lumMod val="85000"/>
                            <a:lumOff val="15000"/>
                          </a:schemeClr>
                        </a:solidFill>
                        <a:latin typeface="Adobe Garamond Pro Bold" panose="02020702060506020403" pitchFamily="18" charset="0"/>
                      </a:endParaRPr>
                    </a:p>
                  </a:txBody>
                  <a:tcP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AU" altLang="zh-CN" sz="1200" dirty="0">
                          <a:solidFill>
                            <a:schemeClr val="tx1">
                              <a:lumMod val="85000"/>
                              <a:lumOff val="15000"/>
                            </a:schemeClr>
                          </a:solidFill>
                          <a:latin typeface="Adobe Garamond Pro Bold" panose="02020702060506020403" pitchFamily="18" charset="0"/>
                        </a:rPr>
                        <a:t>5 Star</a:t>
                      </a:r>
                      <a:endParaRPr lang="zh-CN" altLang="en-US" sz="1200" dirty="0">
                        <a:solidFill>
                          <a:schemeClr val="tx1">
                            <a:lumMod val="85000"/>
                            <a:lumOff val="15000"/>
                          </a:schemeClr>
                        </a:solidFill>
                        <a:latin typeface="Adobe Garamond Pro Bold" panose="02020702060506020403"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25433959"/>
                  </a:ext>
                </a:extLst>
              </a:tr>
              <a:tr h="266700">
                <a:tc>
                  <a:txBody>
                    <a:bodyPr/>
                    <a:lstStyle/>
                    <a:p>
                      <a:r>
                        <a:rPr lang="en-US" altLang="zh-CN" sz="1200" dirty="0">
                          <a:solidFill>
                            <a:schemeClr val="tx1">
                              <a:lumMod val="85000"/>
                              <a:lumOff val="15000"/>
                            </a:schemeClr>
                          </a:solidFill>
                          <a:latin typeface="Adobe Garamond Pro Bold" panose="02020702060506020403" pitchFamily="18" charset="0"/>
                        </a:rPr>
                        <a:t>Wear Layer Domestic Warranty</a:t>
                      </a:r>
                      <a:endParaRPr lang="zh-CN" altLang="en-US" sz="1200" dirty="0">
                        <a:solidFill>
                          <a:schemeClr val="tx1">
                            <a:lumMod val="85000"/>
                            <a:lumOff val="15000"/>
                          </a:schemeClr>
                        </a:solidFill>
                        <a:latin typeface="Adobe Garamond Pro Bold" panose="02020702060506020403" pitchFamily="18" charset="0"/>
                      </a:endParaRPr>
                    </a:p>
                  </a:txBody>
                  <a:tcP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zh-CN" sz="1200" dirty="0">
                          <a:solidFill>
                            <a:schemeClr val="tx1">
                              <a:lumMod val="85000"/>
                              <a:lumOff val="15000"/>
                            </a:schemeClr>
                          </a:solidFill>
                          <a:latin typeface="Adobe Garamond Pro Bold" panose="02020702060506020403" pitchFamily="18" charset="0"/>
                        </a:rPr>
                        <a:t>5 Years </a:t>
                      </a:r>
                      <a:endParaRPr lang="zh-CN" altLang="en-US" sz="1200" dirty="0">
                        <a:solidFill>
                          <a:schemeClr val="tx1">
                            <a:lumMod val="85000"/>
                            <a:lumOff val="15000"/>
                          </a:schemeClr>
                        </a:solidFill>
                        <a:latin typeface="Adobe Garamond Pro Bold" panose="02020702060506020403"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39492178"/>
                  </a:ext>
                </a:extLst>
              </a:tr>
              <a:tr h="266700">
                <a:tc>
                  <a:txBody>
                    <a:bodyPr/>
                    <a:lstStyle/>
                    <a:p>
                      <a:r>
                        <a:rPr lang="en-US" altLang="zh-CN" sz="1200" dirty="0">
                          <a:solidFill>
                            <a:schemeClr val="tx1">
                              <a:lumMod val="85000"/>
                              <a:lumOff val="15000"/>
                            </a:schemeClr>
                          </a:solidFill>
                          <a:latin typeface="Adobe Garamond Pro Bold" panose="02020702060506020403" pitchFamily="18" charset="0"/>
                        </a:rPr>
                        <a:t>Structural Domestic Warranty</a:t>
                      </a:r>
                      <a:endParaRPr lang="zh-CN" altLang="en-US" sz="1200" dirty="0">
                        <a:solidFill>
                          <a:schemeClr val="tx1">
                            <a:lumMod val="85000"/>
                            <a:lumOff val="15000"/>
                          </a:schemeClr>
                        </a:solidFill>
                        <a:latin typeface="Adobe Garamond Pro Bold" panose="02020702060506020403" pitchFamily="18" charset="0"/>
                      </a:endParaRPr>
                    </a:p>
                  </a:txBody>
                  <a:tcP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zh-CN" sz="1200" dirty="0">
                          <a:solidFill>
                            <a:schemeClr val="tx1">
                              <a:lumMod val="85000"/>
                              <a:lumOff val="15000"/>
                            </a:schemeClr>
                          </a:solidFill>
                          <a:latin typeface="Adobe Garamond Pro Bold" panose="02020702060506020403" pitchFamily="18" charset="0"/>
                        </a:rPr>
                        <a:t>25 Years</a:t>
                      </a:r>
                      <a:endParaRPr lang="zh-CN" altLang="en-US" sz="1200" dirty="0">
                        <a:solidFill>
                          <a:schemeClr val="tx1">
                            <a:lumMod val="85000"/>
                            <a:lumOff val="15000"/>
                          </a:schemeClr>
                        </a:solidFill>
                        <a:latin typeface="Adobe Garamond Pro Bold" panose="02020702060506020403"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60697152"/>
                  </a:ext>
                </a:extLst>
              </a:tr>
            </a:tbl>
          </a:graphicData>
        </a:graphic>
      </p:graphicFrame>
      <p:sp>
        <p:nvSpPr>
          <p:cNvPr id="13" name="TextBox 12">
            <a:extLst>
              <a:ext uri="{FF2B5EF4-FFF2-40B4-BE49-F238E27FC236}">
                <a16:creationId xmlns:a16="http://schemas.microsoft.com/office/drawing/2014/main" id="{50A7B34B-18FC-0CF7-697A-824C1BFEDEF9}"/>
              </a:ext>
            </a:extLst>
          </p:cNvPr>
          <p:cNvSpPr txBox="1"/>
          <p:nvPr/>
        </p:nvSpPr>
        <p:spPr>
          <a:xfrm>
            <a:off x="419667" y="8601070"/>
            <a:ext cx="6018664" cy="1061829"/>
          </a:xfrm>
          <a:prstGeom prst="rect">
            <a:avLst/>
          </a:prstGeom>
          <a:noFill/>
        </p:spPr>
        <p:txBody>
          <a:bodyPr wrap="square" rtlCol="0">
            <a:spAutoFit/>
          </a:bodyPr>
          <a:lstStyle/>
          <a:p>
            <a:r>
              <a:rPr lang="en-US" altLang="zh-CN" dirty="0">
                <a:latin typeface="Adobe Garamond Pro Bold" panose="02020702060506020403" pitchFamily="18" charset="0"/>
              </a:rPr>
              <a:t>Disclaimer</a:t>
            </a:r>
          </a:p>
          <a:p>
            <a:r>
              <a:rPr lang="en-US" altLang="zh-CN" sz="1100" dirty="0">
                <a:latin typeface="Adobe Garamond Pro Bold" panose="02020702060506020403" pitchFamily="18" charset="0"/>
              </a:rPr>
              <a:t>Product baches, variations can occur between samples, in showroom displays and printed and online imagery. Please ensure you review your sales order and the actual product PRIOR to your flooring being installed as although we endeavor to represent our products to the best of our ability this natural variation can cause differences</a:t>
            </a:r>
            <a:r>
              <a:rPr lang="en-US" altLang="zh-CN" sz="1200" dirty="0">
                <a:latin typeface="Adobe Garamond Pro Bold" panose="02020702060506020403" pitchFamily="18" charset="0"/>
              </a:rPr>
              <a:t>.</a:t>
            </a:r>
            <a:endParaRPr lang="zh-CN" altLang="en-US" sz="1200" dirty="0">
              <a:latin typeface="Adobe Garamond Pro Bold" panose="02020702060506020403" pitchFamily="18" charset="0"/>
            </a:endParaRPr>
          </a:p>
        </p:txBody>
      </p:sp>
      <p:pic>
        <p:nvPicPr>
          <p:cNvPr id="3" name="Picture 2" descr="A close-up of a wood surface&#10;&#10;AI-generated content may be incorrect.">
            <a:extLst>
              <a:ext uri="{FF2B5EF4-FFF2-40B4-BE49-F238E27FC236}">
                <a16:creationId xmlns:a16="http://schemas.microsoft.com/office/drawing/2014/main" id="{630DB974-582F-294B-1F79-54F203B865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667" y="969295"/>
            <a:ext cx="6018665" cy="3190987"/>
          </a:xfrm>
          <a:prstGeom prst="rect">
            <a:avLst/>
          </a:prstGeom>
        </p:spPr>
      </p:pic>
    </p:spTree>
    <p:extLst>
      <p:ext uri="{BB962C8B-B14F-4D97-AF65-F5344CB8AC3E}">
        <p14:creationId xmlns:p14="http://schemas.microsoft.com/office/powerpoint/2010/main" val="282245304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3354</TotalTime>
  <Words>133</Words>
  <Application>Microsoft Office PowerPoint</Application>
  <PresentationFormat>A4 Paper (210x297 mm)</PresentationFormat>
  <Paragraphs>28</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Adobe Garamond Pro Bold</vt:lpstr>
      <vt:lpstr>Aptos</vt:lpstr>
      <vt:lpstr>Arial</vt:lpstr>
      <vt:lpstr>Calibri</vt:lpstr>
      <vt:lpstr>Calibri Light</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于 鸿池</dc:creator>
  <cp:lastModifiedBy>yavuz yaman</cp:lastModifiedBy>
  <cp:revision>29</cp:revision>
  <cp:lastPrinted>2021-05-18T04:15:08Z</cp:lastPrinted>
  <dcterms:created xsi:type="dcterms:W3CDTF">2021-05-18T02:46:33Z</dcterms:created>
  <dcterms:modified xsi:type="dcterms:W3CDTF">2026-02-18T04:52:27Z</dcterms:modified>
</cp:coreProperties>
</file>