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83" r:id="rId2"/>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6F6F"/>
    <a:srgbClr val="B0B0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1385"/>
  </p:normalViewPr>
  <p:slideViewPr>
    <p:cSldViewPr snapToGrid="0">
      <p:cViewPr>
        <p:scale>
          <a:sx n="90" d="100"/>
          <a:sy n="90" d="100"/>
        </p:scale>
        <p:origin x="1032" y="-14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3C3CCF1-F74A-B04E-98B1-B4D886039964}" type="datetimeFigureOut">
              <a:rPr lang="en-US" smtClean="0"/>
              <a:t>2/19/2026</a:t>
            </a:fld>
            <a:endParaRPr lang="en-US"/>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DB84598-90B2-7445-BBF2-7249AC61C843}" type="slidenum">
              <a:rPr lang="en-US" smtClean="0"/>
              <a:t>‹#›</a:t>
            </a:fld>
            <a:endParaRPr lang="en-US"/>
          </a:p>
        </p:txBody>
      </p:sp>
    </p:spTree>
    <p:extLst>
      <p:ext uri="{BB962C8B-B14F-4D97-AF65-F5344CB8AC3E}">
        <p14:creationId xmlns:p14="http://schemas.microsoft.com/office/powerpoint/2010/main" val="1980101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ltLang="zh-CN"/>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ltLang="zh-CN"/>
              <a:t>Click to edit Master subtitle style</a:t>
            </a:r>
            <a:endParaRPr lang="en-US" dirty="0"/>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233945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500822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ltLang="zh-CN"/>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66764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3293508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ltLang="zh-CN"/>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535125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Date Placeholder 4"/>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252874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7" name="Date Placeholder 6"/>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941096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Date Placeholder 2"/>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241952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263732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ltLang="zh-CN"/>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329760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zh-CN"/>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2912765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ltLang="zh-CN"/>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2B3BDDE-EDCB-428B-977D-8BBC83102334}" type="datetimeFigureOut">
              <a:rPr lang="zh-CN" altLang="en-US" smtClean="0"/>
              <a:t>2026/2/19</a:t>
            </a:fld>
            <a:endParaRPr lang="zh-CN"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3984172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C2F73D91-42E1-41F3-A54D-213E3BC8B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12" y="300251"/>
            <a:ext cx="3029803" cy="806697"/>
          </a:xfrm>
          <a:prstGeom prst="rect">
            <a:avLst/>
          </a:prstGeom>
        </p:spPr>
      </p:pic>
      <p:pic>
        <p:nvPicPr>
          <p:cNvPr id="9" name="Picture 8">
            <a:extLst>
              <a:ext uri="{FF2B5EF4-FFF2-40B4-BE49-F238E27FC236}">
                <a16:creationId xmlns:a16="http://schemas.microsoft.com/office/drawing/2014/main" id="{D43807AB-31CB-4067-84CB-66EE39D49CC9}"/>
              </a:ext>
            </a:extLst>
          </p:cNvPr>
          <p:cNvPicPr>
            <a:picLocks noChangeAspect="1"/>
          </p:cNvPicPr>
          <p:nvPr/>
        </p:nvPicPr>
        <p:blipFill>
          <a:blip r:embed="rId3">
            <a:extLst>
              <a:ext uri="{28A0092B-C50C-407E-A947-70E740481C1C}">
                <a14:useLocalDpi xmlns:a14="http://schemas.microsoft.com/office/drawing/2010/main" val="0"/>
              </a:ext>
            </a:extLst>
          </a:blip>
          <a:srcRect t="10277" b="10277"/>
          <a:stretch/>
        </p:blipFill>
        <p:spPr>
          <a:xfrm>
            <a:off x="419667" y="971691"/>
            <a:ext cx="6018663" cy="3188591"/>
          </a:xfrm>
          <a:prstGeom prst="rect">
            <a:avLst/>
          </a:prstGeom>
        </p:spPr>
      </p:pic>
      <p:sp>
        <p:nvSpPr>
          <p:cNvPr id="10" name="TextBox 9">
            <a:extLst>
              <a:ext uri="{FF2B5EF4-FFF2-40B4-BE49-F238E27FC236}">
                <a16:creationId xmlns:a16="http://schemas.microsoft.com/office/drawing/2014/main" id="{9DE6781A-D2FE-4071-B9C8-82AD465160BE}"/>
              </a:ext>
            </a:extLst>
          </p:cNvPr>
          <p:cNvSpPr txBox="1"/>
          <p:nvPr/>
        </p:nvSpPr>
        <p:spPr>
          <a:xfrm>
            <a:off x="342900" y="4475169"/>
            <a:ext cx="2066848" cy="307777"/>
          </a:xfrm>
          <a:prstGeom prst="rect">
            <a:avLst/>
          </a:prstGeom>
          <a:noFill/>
        </p:spPr>
        <p:txBody>
          <a:bodyPr wrap="none" rtlCol="0">
            <a:spAutoFit/>
          </a:bodyPr>
          <a:lstStyle/>
          <a:p>
            <a:r>
              <a:rPr lang="en-US" altLang="zh-CN" sz="1400" dirty="0">
                <a:solidFill>
                  <a:schemeClr val="bg2">
                    <a:lumMod val="25000"/>
                  </a:schemeClr>
                </a:solidFill>
                <a:latin typeface="Adobe Garamond Pro Bold" panose="02020702060506020403" pitchFamily="18" charset="0"/>
              </a:rPr>
              <a:t>LAMINATE FLOORING</a:t>
            </a:r>
            <a:endParaRPr lang="zh-CN" altLang="en-US" sz="1400" dirty="0">
              <a:solidFill>
                <a:schemeClr val="bg2">
                  <a:lumMod val="25000"/>
                </a:schemeClr>
              </a:solidFill>
              <a:latin typeface="Adobe Garamond Pro Bold" panose="02020702060506020403" pitchFamily="18" charset="0"/>
            </a:endParaRPr>
          </a:p>
        </p:txBody>
      </p:sp>
      <p:sp>
        <p:nvSpPr>
          <p:cNvPr id="11" name="TextBox 10">
            <a:extLst>
              <a:ext uri="{FF2B5EF4-FFF2-40B4-BE49-F238E27FC236}">
                <a16:creationId xmlns:a16="http://schemas.microsoft.com/office/drawing/2014/main" id="{7D6506C6-600C-44E9-B4A0-6AB7E15D1FE5}"/>
              </a:ext>
            </a:extLst>
          </p:cNvPr>
          <p:cNvSpPr txBox="1"/>
          <p:nvPr/>
        </p:nvSpPr>
        <p:spPr>
          <a:xfrm>
            <a:off x="342900" y="4160282"/>
            <a:ext cx="2021900" cy="400110"/>
          </a:xfrm>
          <a:prstGeom prst="rect">
            <a:avLst/>
          </a:prstGeom>
          <a:noFill/>
        </p:spPr>
        <p:txBody>
          <a:bodyPr wrap="none" rtlCol="0">
            <a:spAutoFit/>
          </a:bodyPr>
          <a:lstStyle/>
          <a:p>
            <a:r>
              <a:rPr lang="en-US" altLang="zh-CN" sz="2000" b="1" dirty="0">
                <a:solidFill>
                  <a:schemeClr val="tx1">
                    <a:lumMod val="85000"/>
                    <a:lumOff val="15000"/>
                  </a:schemeClr>
                </a:solidFill>
                <a:latin typeface="Adobe Garamond Pro Bold" panose="02020702060506020403" pitchFamily="18" charset="0"/>
              </a:rPr>
              <a:t>SPOTTED GUM</a:t>
            </a:r>
            <a:endParaRPr lang="zh-CN" altLang="en-US" sz="2000" b="1" dirty="0">
              <a:solidFill>
                <a:schemeClr val="tx1">
                  <a:lumMod val="85000"/>
                  <a:lumOff val="15000"/>
                </a:schemeClr>
              </a:solidFill>
              <a:latin typeface="Adobe Garamond Pro Bold" panose="02020702060506020403" pitchFamily="18" charset="0"/>
            </a:endParaRPr>
          </a:p>
        </p:txBody>
      </p:sp>
      <p:graphicFrame>
        <p:nvGraphicFramePr>
          <p:cNvPr id="12" name="Table 12">
            <a:extLst>
              <a:ext uri="{FF2B5EF4-FFF2-40B4-BE49-F238E27FC236}">
                <a16:creationId xmlns:a16="http://schemas.microsoft.com/office/drawing/2014/main" id="{ED673A36-942E-4E14-AF9D-31D1B9B2F5F2}"/>
              </a:ext>
            </a:extLst>
          </p:cNvPr>
          <p:cNvGraphicFramePr>
            <a:graphicFrameLocks noGrp="1"/>
          </p:cNvGraphicFramePr>
          <p:nvPr>
            <p:extLst>
              <p:ext uri="{D42A27DB-BD31-4B8C-83A1-F6EECF244321}">
                <p14:modId xmlns:p14="http://schemas.microsoft.com/office/powerpoint/2010/main" val="3489940478"/>
              </p:ext>
            </p:extLst>
          </p:nvPr>
        </p:nvGraphicFramePr>
        <p:xfrm>
          <a:off x="423756" y="4867922"/>
          <a:ext cx="6018664" cy="3042653"/>
        </p:xfrm>
        <a:graphic>
          <a:graphicData uri="http://schemas.openxmlformats.org/drawingml/2006/table">
            <a:tbl>
              <a:tblPr firstRow="1" bandRow="1"/>
              <a:tblGrid>
                <a:gridCol w="3009332">
                  <a:extLst>
                    <a:ext uri="{9D8B030D-6E8A-4147-A177-3AD203B41FA5}">
                      <a16:colId xmlns:a16="http://schemas.microsoft.com/office/drawing/2014/main" val="2434586084"/>
                    </a:ext>
                  </a:extLst>
                </a:gridCol>
                <a:gridCol w="3009332">
                  <a:extLst>
                    <a:ext uri="{9D8B030D-6E8A-4147-A177-3AD203B41FA5}">
                      <a16:colId xmlns:a16="http://schemas.microsoft.com/office/drawing/2014/main" val="3029707405"/>
                    </a:ext>
                  </a:extLst>
                </a:gridCol>
              </a:tblGrid>
              <a:tr h="284213">
                <a:tc>
                  <a:txBody>
                    <a:bodyPr/>
                    <a:lstStyle/>
                    <a:p>
                      <a:r>
                        <a:rPr lang="en-US" altLang="zh-CN" sz="1200" dirty="0">
                          <a:solidFill>
                            <a:schemeClr val="tx1">
                              <a:lumMod val="85000"/>
                              <a:lumOff val="15000"/>
                            </a:schemeClr>
                          </a:solidFill>
                          <a:latin typeface="Adobe Garamond Pro Bold" panose="02020702060506020403" pitchFamily="18" charset="0"/>
                          <a:ea typeface="+mn-ea"/>
                        </a:rPr>
                        <a:t>Structure</a:t>
                      </a:r>
                      <a:endParaRPr lang="zh-CN" altLang="en-US" sz="1200" dirty="0">
                        <a:solidFill>
                          <a:schemeClr val="tx1">
                            <a:lumMod val="85000"/>
                            <a:lumOff val="15000"/>
                          </a:schemeClr>
                        </a:solidFill>
                        <a:latin typeface="Adobe Garamond Pro Bold" panose="02020702060506020403" pitchFamily="18" charset="0"/>
                        <a:ea typeface="+mn-ea"/>
                      </a:endParaRPr>
                    </a:p>
                  </a:txBody>
                  <a:tcPr>
                    <a:lnL w="12700" cmpd="sng">
                      <a:noFill/>
                      <a:prstDash val="solid"/>
                    </a:lnL>
                    <a:lnR w="12700" cap="flat" cmpd="sng" algn="ctr">
                      <a:no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HDF Base Material</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6125681"/>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Size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2200*196*12 mm</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3711281"/>
                  </a:ext>
                </a:extLst>
              </a:tr>
              <a:tr h="278130">
                <a:tc>
                  <a:txBody>
                    <a:bodyPr/>
                    <a:lstStyle/>
                    <a:p>
                      <a:r>
                        <a:rPr lang="en-US" altLang="zh-CN" sz="1200" dirty="0">
                          <a:solidFill>
                            <a:schemeClr val="tx1">
                              <a:lumMod val="85000"/>
                              <a:lumOff val="15000"/>
                            </a:schemeClr>
                          </a:solidFill>
                          <a:latin typeface="Adobe Garamond Pro Bold" panose="02020702060506020403" pitchFamily="18" charset="0"/>
                        </a:rPr>
                        <a:t>Pack Size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2.156sqm/pack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153842"/>
                  </a:ext>
                </a:extLst>
              </a:tr>
              <a:tr h="259080">
                <a:tc>
                  <a:txBody>
                    <a:bodyPr/>
                    <a:lstStyle/>
                    <a:p>
                      <a:r>
                        <a:rPr lang="en-US" altLang="zh-CN" sz="1200" dirty="0">
                          <a:solidFill>
                            <a:schemeClr val="tx1">
                              <a:lumMod val="85000"/>
                              <a:lumOff val="15000"/>
                            </a:schemeClr>
                          </a:solidFill>
                          <a:latin typeface="Adobe Garamond Pro Bold" panose="02020702060506020403" pitchFamily="18" charset="0"/>
                        </a:rPr>
                        <a:t>Profile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Click System</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5989916"/>
                  </a:ext>
                </a:extLst>
              </a:tr>
              <a:tr h="270510">
                <a:tc>
                  <a:txBody>
                    <a:bodyPr/>
                    <a:lstStyle/>
                    <a:p>
                      <a:r>
                        <a:rPr lang="en-US" altLang="zh-CN" sz="1200" dirty="0">
                          <a:solidFill>
                            <a:schemeClr val="tx1">
                              <a:lumMod val="85000"/>
                              <a:lumOff val="15000"/>
                            </a:schemeClr>
                          </a:solidFill>
                          <a:latin typeface="Adobe Garamond Pro Bold" panose="02020702060506020403" pitchFamily="18" charset="0"/>
                        </a:rPr>
                        <a:t>Finish</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Gloss, Water Resistance</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2920071"/>
                  </a:ext>
                </a:extLst>
              </a:tr>
              <a:tr h="270510">
                <a:tc>
                  <a:txBody>
                    <a:bodyPr/>
                    <a:lstStyle/>
                    <a:p>
                      <a:r>
                        <a:rPr lang="en-US" altLang="zh-CN" sz="1200" dirty="0">
                          <a:solidFill>
                            <a:schemeClr val="tx1">
                              <a:lumMod val="85000"/>
                              <a:lumOff val="15000"/>
                            </a:schemeClr>
                          </a:solidFill>
                          <a:latin typeface="Adobe Garamond Pro Bold" panose="02020702060506020403" pitchFamily="18" charset="0"/>
                        </a:rPr>
                        <a:t>Edge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Micro Bevel</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531981"/>
                  </a:ext>
                </a:extLst>
              </a:tr>
              <a:tr h="262890">
                <a:tc>
                  <a:txBody>
                    <a:bodyPr/>
                    <a:lstStyle/>
                    <a:p>
                      <a:r>
                        <a:rPr lang="en-US" altLang="zh-CN" sz="1200" dirty="0">
                          <a:solidFill>
                            <a:schemeClr val="tx1">
                              <a:lumMod val="85000"/>
                              <a:lumOff val="15000"/>
                            </a:schemeClr>
                          </a:solidFill>
                          <a:latin typeface="Adobe Garamond Pro Bold" panose="02020702060506020403" pitchFamily="18" charset="0"/>
                        </a:rPr>
                        <a:t>Installation Method</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Floating</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1646769"/>
                  </a:ext>
                </a:extLst>
              </a:tr>
              <a:tr h="274320">
                <a:tc>
                  <a:txBody>
                    <a:bodyPr/>
                    <a:lstStyle/>
                    <a:p>
                      <a:r>
                        <a:rPr lang="en-US" altLang="zh-CN" sz="1200" dirty="0">
                          <a:solidFill>
                            <a:schemeClr val="tx1">
                              <a:lumMod val="85000"/>
                              <a:lumOff val="15000"/>
                            </a:schemeClr>
                          </a:solidFill>
                          <a:latin typeface="Adobe Garamond Pro Bold" panose="02020702060506020403" pitchFamily="18" charset="0"/>
                        </a:rPr>
                        <a:t>Fire Test CHF Value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Mean 7.0 kW/m² (AS/ISO 9239.1-2003)</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9420683"/>
                  </a:ext>
                </a:extLst>
              </a:tr>
              <a:tr h="285750">
                <a:tc>
                  <a:txBody>
                    <a:bodyPr/>
                    <a:lstStyle/>
                    <a:p>
                      <a:r>
                        <a:rPr lang="en-US" altLang="zh-CN" sz="1200" dirty="0">
                          <a:solidFill>
                            <a:schemeClr val="tx1">
                              <a:lumMod val="85000"/>
                              <a:lumOff val="15000"/>
                            </a:schemeClr>
                          </a:solidFill>
                          <a:latin typeface="Adobe Garamond Pro Bold" panose="02020702060506020403" pitchFamily="18" charset="0"/>
                        </a:rPr>
                        <a:t>Fire Test Smoke Value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Mean 11% min (AS/ISO 9239.1-2003)</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5021901"/>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Wear Layer Domestic Warranty</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5 Years </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9492178"/>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Structural Domestic Warranty</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25 Years</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0697152"/>
                  </a:ext>
                </a:extLst>
              </a:tr>
            </a:tbl>
          </a:graphicData>
        </a:graphic>
      </p:graphicFrame>
      <p:sp>
        <p:nvSpPr>
          <p:cNvPr id="13" name="TextBox 12">
            <a:extLst>
              <a:ext uri="{FF2B5EF4-FFF2-40B4-BE49-F238E27FC236}">
                <a16:creationId xmlns:a16="http://schemas.microsoft.com/office/drawing/2014/main" id="{3FBE9CC7-0BED-41BA-9C76-0F44D59BFFA2}"/>
              </a:ext>
            </a:extLst>
          </p:cNvPr>
          <p:cNvSpPr txBox="1"/>
          <p:nvPr/>
        </p:nvSpPr>
        <p:spPr>
          <a:xfrm>
            <a:off x="419667" y="8601070"/>
            <a:ext cx="6018664" cy="1061829"/>
          </a:xfrm>
          <a:prstGeom prst="rect">
            <a:avLst/>
          </a:prstGeom>
          <a:noFill/>
        </p:spPr>
        <p:txBody>
          <a:bodyPr wrap="square" rtlCol="0">
            <a:spAutoFit/>
          </a:bodyPr>
          <a:lstStyle/>
          <a:p>
            <a:r>
              <a:rPr lang="en-US" altLang="zh-CN" dirty="0">
                <a:latin typeface="Adobe Garamond Pro Bold" panose="02020702060506020403" pitchFamily="18" charset="0"/>
              </a:rPr>
              <a:t>Disclaimer</a:t>
            </a:r>
          </a:p>
          <a:p>
            <a:r>
              <a:rPr lang="en-US" altLang="zh-CN" sz="1100" dirty="0">
                <a:latin typeface="Adobe Garamond Pro Bold" panose="02020702060506020403" pitchFamily="18" charset="0"/>
              </a:rPr>
              <a:t>Product baches, variations can occur between samples, in showroom displays and printed and online imagery. Please ensure you review your sales order and the actual product PRIOR to your flooring being installed as although we endeavor to represent our products to the best of our ability this natural variation can cause differences</a:t>
            </a:r>
            <a:r>
              <a:rPr lang="en-US" altLang="zh-CN" sz="1200" dirty="0">
                <a:latin typeface="Adobe Garamond Pro Bold" panose="02020702060506020403" pitchFamily="18" charset="0"/>
              </a:rPr>
              <a:t>.</a:t>
            </a:r>
            <a:endParaRPr lang="zh-CN" altLang="en-US" sz="1200" dirty="0">
              <a:latin typeface="Adobe Garamond Pro Bold" panose="02020702060506020403" pitchFamily="18" charset="0"/>
            </a:endParaRPr>
          </a:p>
        </p:txBody>
      </p:sp>
    </p:spTree>
    <p:extLst>
      <p:ext uri="{BB962C8B-B14F-4D97-AF65-F5344CB8AC3E}">
        <p14:creationId xmlns:p14="http://schemas.microsoft.com/office/powerpoint/2010/main" val="5095765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3354</TotalTime>
  <Words>127</Words>
  <Application>Microsoft Office PowerPoint</Application>
  <PresentationFormat>A4 Paper (210x297 mm)</PresentationFormat>
  <Paragraphs>26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Adobe Garamond Pro Bold</vt:lpstr>
      <vt:lpstr>Aptos</vt: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于 鸿池</dc:creator>
  <cp:lastModifiedBy>yavuz yaman</cp:lastModifiedBy>
  <cp:revision>27</cp:revision>
  <cp:lastPrinted>2021-05-18T04:15:08Z</cp:lastPrinted>
  <dcterms:created xsi:type="dcterms:W3CDTF">2021-05-18T02:46:33Z</dcterms:created>
  <dcterms:modified xsi:type="dcterms:W3CDTF">2026-02-19T02:17:48Z</dcterms:modified>
</cp:coreProperties>
</file>