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7"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6F6F"/>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385"/>
  </p:normalViewPr>
  <p:slideViewPr>
    <p:cSldViewPr snapToGrid="0">
      <p:cViewPr>
        <p:scale>
          <a:sx n="70" d="100"/>
          <a:sy n="70" d="100"/>
        </p:scale>
        <p:origin x="1458" y="-8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3C3CCF1-F74A-B04E-98B1-B4D886039964}" type="datetimeFigureOut">
              <a:rPr lang="en-US" smtClean="0"/>
              <a:t>2/19/2026</a:t>
            </a:fld>
            <a:endParaRPr lang="en-US"/>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DB84598-90B2-7445-BBF2-7249AC61C843}" type="slidenum">
              <a:rPr lang="en-US" smtClean="0"/>
              <a:t>‹#›</a:t>
            </a:fld>
            <a:endParaRPr lang="en-US"/>
          </a:p>
        </p:txBody>
      </p:sp>
    </p:spTree>
    <p:extLst>
      <p:ext uri="{BB962C8B-B14F-4D97-AF65-F5344CB8AC3E}">
        <p14:creationId xmlns:p14="http://schemas.microsoft.com/office/powerpoint/2010/main" val="1980101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ltLang="zh-CN"/>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33945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50082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66764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350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ltLang="zh-CN"/>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53512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5287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ltLang="zh-CN"/>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94109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4195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6373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76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zh-CN"/>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9127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ltLang="zh-CN"/>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984172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C2F73D91-42E1-41F3-A54D-213E3BC8BF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pic>
        <p:nvPicPr>
          <p:cNvPr id="9" name="Picture 8">
            <a:extLst>
              <a:ext uri="{FF2B5EF4-FFF2-40B4-BE49-F238E27FC236}">
                <a16:creationId xmlns:a16="http://schemas.microsoft.com/office/drawing/2014/main" id="{D43807AB-31CB-4067-84CB-66EE39D49CC9}"/>
              </a:ext>
            </a:extLst>
          </p:cNvPr>
          <p:cNvPicPr>
            <a:picLocks noChangeAspect="1"/>
          </p:cNvPicPr>
          <p:nvPr/>
        </p:nvPicPr>
        <p:blipFill>
          <a:blip r:embed="rId3">
            <a:extLst>
              <a:ext uri="{28A0092B-C50C-407E-A947-70E740481C1C}">
                <a14:useLocalDpi xmlns:a14="http://schemas.microsoft.com/office/drawing/2010/main" val="0"/>
              </a:ext>
            </a:extLst>
          </a:blip>
          <a:srcRect t="10216" b="10216"/>
          <a:stretch/>
        </p:blipFill>
        <p:spPr>
          <a:xfrm>
            <a:off x="419667" y="971691"/>
            <a:ext cx="6095433" cy="3188591"/>
          </a:xfrm>
          <a:prstGeom prst="rect">
            <a:avLst/>
          </a:prstGeom>
        </p:spPr>
      </p:pic>
      <p:sp>
        <p:nvSpPr>
          <p:cNvPr id="10" name="TextBox 9">
            <a:extLst>
              <a:ext uri="{FF2B5EF4-FFF2-40B4-BE49-F238E27FC236}">
                <a16:creationId xmlns:a16="http://schemas.microsoft.com/office/drawing/2014/main" id="{9DE6781A-D2FE-4071-B9C8-82AD465160BE}"/>
              </a:ext>
            </a:extLst>
          </p:cNvPr>
          <p:cNvSpPr txBox="1"/>
          <p:nvPr/>
        </p:nvSpPr>
        <p:spPr>
          <a:xfrm>
            <a:off x="342900" y="4475169"/>
            <a:ext cx="2852063" cy="307777"/>
          </a:xfrm>
          <a:prstGeom prst="rect">
            <a:avLst/>
          </a:prstGeom>
          <a:noFill/>
        </p:spPr>
        <p:txBody>
          <a:bodyPr wrap="none" rtlCol="0">
            <a:spAutoFit/>
          </a:bodyPr>
          <a:lstStyle/>
          <a:p>
            <a:r>
              <a:rPr lang="en-US" altLang="zh-CN" sz="1400" dirty="0">
                <a:solidFill>
                  <a:schemeClr val="bg2">
                    <a:lumMod val="25000"/>
                  </a:schemeClr>
                </a:solidFill>
                <a:latin typeface="Adobe Garamond Pro Bold" panose="02020702060506020403" pitchFamily="18" charset="0"/>
              </a:rPr>
              <a:t>EUROPEAN ENGINEERED OAK</a:t>
            </a:r>
            <a:endParaRPr lang="zh-CN" altLang="en-US" sz="1400" dirty="0">
              <a:solidFill>
                <a:schemeClr val="bg2">
                  <a:lumMod val="25000"/>
                </a:schemeClr>
              </a:solidFill>
              <a:latin typeface="Adobe Garamond Pro Bold" panose="02020702060506020403" pitchFamily="18" charset="0"/>
            </a:endParaRPr>
          </a:p>
        </p:txBody>
      </p:sp>
      <p:sp>
        <p:nvSpPr>
          <p:cNvPr id="11" name="TextBox 10">
            <a:extLst>
              <a:ext uri="{FF2B5EF4-FFF2-40B4-BE49-F238E27FC236}">
                <a16:creationId xmlns:a16="http://schemas.microsoft.com/office/drawing/2014/main" id="{7D6506C6-600C-44E9-B4A0-6AB7E15D1FE5}"/>
              </a:ext>
            </a:extLst>
          </p:cNvPr>
          <p:cNvSpPr txBox="1"/>
          <p:nvPr/>
        </p:nvSpPr>
        <p:spPr>
          <a:xfrm>
            <a:off x="342900" y="4160282"/>
            <a:ext cx="2032736" cy="400110"/>
          </a:xfrm>
          <a:prstGeom prst="rect">
            <a:avLst/>
          </a:prstGeom>
          <a:noFill/>
        </p:spPr>
        <p:txBody>
          <a:bodyPr wrap="none" rtlCol="0">
            <a:spAutoFit/>
          </a:bodyPr>
          <a:lstStyle/>
          <a:p>
            <a:r>
              <a:rPr lang="en-US" altLang="zh-CN" sz="2000" b="1" dirty="0">
                <a:solidFill>
                  <a:schemeClr val="tx1">
                    <a:lumMod val="85000"/>
                    <a:lumOff val="15000"/>
                  </a:schemeClr>
                </a:solidFill>
                <a:latin typeface="Adobe Garamond Pro Bold" panose="02020702060506020403" pitchFamily="18" charset="0"/>
              </a:rPr>
              <a:t>SANDY BROWN</a:t>
            </a:r>
            <a:endParaRPr lang="zh-CN" altLang="en-US" sz="2000" b="1" dirty="0">
              <a:solidFill>
                <a:schemeClr val="tx1">
                  <a:lumMod val="85000"/>
                  <a:lumOff val="1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ED673A36-942E-4E14-AF9D-31D1B9B2F5F2}"/>
              </a:ext>
            </a:extLst>
          </p:cNvPr>
          <p:cNvGraphicFramePr>
            <a:graphicFrameLocks noGrp="1"/>
          </p:cNvGraphicFramePr>
          <p:nvPr>
            <p:extLst>
              <p:ext uri="{D42A27DB-BD31-4B8C-83A1-F6EECF244321}">
                <p14:modId xmlns:p14="http://schemas.microsoft.com/office/powerpoint/2010/main" val="3566917914"/>
              </p:ext>
            </p:extLst>
          </p:nvPr>
        </p:nvGraphicFramePr>
        <p:xfrm>
          <a:off x="423756" y="4867922"/>
          <a:ext cx="6018664" cy="3595103"/>
        </p:xfrm>
        <a:graphic>
          <a:graphicData uri="http://schemas.openxmlformats.org/drawingml/2006/table">
            <a:tbl>
              <a:tblPr firstRow="1" bandRow="1"/>
              <a:tblGrid>
                <a:gridCol w="3009332">
                  <a:extLst>
                    <a:ext uri="{9D8B030D-6E8A-4147-A177-3AD203B41FA5}">
                      <a16:colId xmlns:a16="http://schemas.microsoft.com/office/drawing/2014/main" val="2434586084"/>
                    </a:ext>
                  </a:extLst>
                </a:gridCol>
                <a:gridCol w="3009332">
                  <a:extLst>
                    <a:ext uri="{9D8B030D-6E8A-4147-A177-3AD203B41FA5}">
                      <a16:colId xmlns:a16="http://schemas.microsoft.com/office/drawing/2014/main" val="3029707405"/>
                    </a:ext>
                  </a:extLst>
                </a:gridCol>
              </a:tblGrid>
              <a:tr h="284213">
                <a:tc>
                  <a:txBody>
                    <a:bodyPr/>
                    <a:lstStyle/>
                    <a:p>
                      <a:r>
                        <a:rPr lang="en-US" altLang="zh-CN" sz="1200" dirty="0">
                          <a:solidFill>
                            <a:schemeClr val="tx1">
                              <a:lumMod val="85000"/>
                              <a:lumOff val="15000"/>
                            </a:schemeClr>
                          </a:solidFill>
                          <a:latin typeface="Adobe Garamond Pro Bold" panose="02020702060506020403" pitchFamily="18" charset="0"/>
                          <a:ea typeface="+mn-ea"/>
                        </a:rPr>
                        <a:t>Wood Species</a:t>
                      </a:r>
                      <a:endParaRPr lang="zh-CN" altLang="en-US" sz="1200"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European Oak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14/4*220*2200 mm (4mm veneer)</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Pack 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2.904 sqm/pack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Short Boards</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30%</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Grading</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ABCD</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59080">
                <a:tc>
                  <a:txBody>
                    <a:bodyPr/>
                    <a:lstStyle/>
                    <a:p>
                      <a:r>
                        <a:rPr lang="en-US" altLang="zh-CN" sz="1200" dirty="0">
                          <a:solidFill>
                            <a:schemeClr val="tx1">
                              <a:lumMod val="85000"/>
                              <a:lumOff val="15000"/>
                            </a:schemeClr>
                          </a:solidFill>
                          <a:latin typeface="Adobe Garamond Pro Bold" panose="02020702060506020403" pitchFamily="18" charset="0"/>
                        </a:rPr>
                        <a:t>Profile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Tongue &amp; Groove</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270510">
                <a:tc>
                  <a:txBody>
                    <a:bodyPr/>
                    <a:lstStyle/>
                    <a:p>
                      <a:r>
                        <a:rPr lang="en-US" altLang="zh-CN" sz="1200" dirty="0">
                          <a:solidFill>
                            <a:schemeClr val="tx1">
                              <a:lumMod val="85000"/>
                              <a:lumOff val="15000"/>
                            </a:schemeClr>
                          </a:solidFill>
                          <a:latin typeface="Adobe Garamond Pro Bold" panose="02020702060506020403" pitchFamily="18" charset="0"/>
                        </a:rPr>
                        <a:t>Finish</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Matt,</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UV</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Lacquer, Water Resistance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62890">
                <a:tc>
                  <a:txBody>
                    <a:bodyPr/>
                    <a:lstStyle/>
                    <a:p>
                      <a:r>
                        <a:rPr lang="en-US" altLang="zh-CN" sz="1200" dirty="0">
                          <a:solidFill>
                            <a:schemeClr val="tx1">
                              <a:lumMod val="85000"/>
                              <a:lumOff val="15000"/>
                            </a:schemeClr>
                          </a:solidFill>
                          <a:latin typeface="Adobe Garamond Pro Bold" panose="02020702060506020403" pitchFamily="18" charset="0"/>
                        </a:rPr>
                        <a:t>Installation Method</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Direct Stick, Floating</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74320">
                <a:tc>
                  <a:txBody>
                    <a:bodyPr/>
                    <a:lstStyle/>
                    <a:p>
                      <a:r>
                        <a:rPr lang="en-US" altLang="zh-CN" sz="1200" dirty="0">
                          <a:solidFill>
                            <a:schemeClr val="tx1">
                              <a:lumMod val="85000"/>
                              <a:lumOff val="15000"/>
                            </a:schemeClr>
                          </a:solidFill>
                          <a:latin typeface="Adobe Garamond Pro Bold" panose="02020702060506020403" pitchFamily="18" charset="0"/>
                        </a:rPr>
                        <a:t>Fire Test CHF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5.3 kW/m²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85750">
                <a:tc>
                  <a:txBody>
                    <a:bodyPr/>
                    <a:lstStyle/>
                    <a:p>
                      <a:r>
                        <a:rPr lang="en-US" altLang="zh-CN" sz="1200" dirty="0">
                          <a:solidFill>
                            <a:schemeClr val="tx1">
                              <a:lumMod val="85000"/>
                              <a:lumOff val="15000"/>
                            </a:schemeClr>
                          </a:solidFill>
                          <a:latin typeface="Adobe Garamond Pro Bold" panose="02020702060506020403" pitchFamily="18" charset="0"/>
                        </a:rPr>
                        <a:t>Fire Test Smoke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35% min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Slip Classification</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P3 (AS 4586-2013 Appendix A)</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Wear Layer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5 Years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Structural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25 Years</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13" name="TextBox 12">
            <a:extLst>
              <a:ext uri="{FF2B5EF4-FFF2-40B4-BE49-F238E27FC236}">
                <a16:creationId xmlns:a16="http://schemas.microsoft.com/office/drawing/2014/main" id="{3FBE9CC7-0BED-41BA-9C76-0F44D59BFFA2}"/>
              </a:ext>
            </a:extLst>
          </p:cNvPr>
          <p:cNvSpPr txBox="1"/>
          <p:nvPr/>
        </p:nvSpPr>
        <p:spPr>
          <a:xfrm>
            <a:off x="419667" y="8601070"/>
            <a:ext cx="6018664" cy="1061829"/>
          </a:xfrm>
          <a:prstGeom prst="rect">
            <a:avLst/>
          </a:prstGeom>
          <a:noFill/>
        </p:spPr>
        <p:txBody>
          <a:bodyPr wrap="square" rtlCol="0">
            <a:spAutoFit/>
          </a:bodyPr>
          <a:lstStyle/>
          <a:p>
            <a:r>
              <a:rPr lang="en-US" altLang="zh-CN" dirty="0">
                <a:latin typeface="Adobe Garamond Pro Bold" panose="02020702060506020403" pitchFamily="18" charset="0"/>
              </a:rPr>
              <a:t>Disclaimer</a:t>
            </a:r>
          </a:p>
          <a:p>
            <a:r>
              <a:rPr lang="en-US" altLang="zh-CN" sz="1100" dirty="0">
                <a:latin typeface="Adobe Garamond Pro Bold" panose="02020702060506020403" pitchFamily="18" charset="0"/>
              </a:rPr>
              <a:t>As timber is a natural product, variations can occur between samples, in showroom displays and printed and online imagery. Please ensure you review your sales order and the actual product PRIOR to your flooring being installed as although we endeavor to represent our products to the best of our ability this natural variation can cause differences</a:t>
            </a:r>
            <a:r>
              <a:rPr lang="en-US" altLang="zh-CN" sz="1200" dirty="0">
                <a:latin typeface="Adobe Garamond Pro Bold" panose="02020702060506020403" pitchFamily="18" charset="0"/>
              </a:rPr>
              <a:t>.</a:t>
            </a:r>
            <a:endParaRPr lang="zh-CN" altLang="en-US" sz="1200" dirty="0">
              <a:latin typeface="Adobe Garamond Pro Bold" panose="02020702060506020403" pitchFamily="18" charset="0"/>
            </a:endParaRPr>
          </a:p>
        </p:txBody>
      </p:sp>
    </p:spTree>
    <p:extLst>
      <p:ext uri="{BB962C8B-B14F-4D97-AF65-F5344CB8AC3E}">
        <p14:creationId xmlns:p14="http://schemas.microsoft.com/office/powerpoint/2010/main" val="24927432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3360</TotalTime>
  <Words>156</Words>
  <Application>Microsoft Office PowerPoint</Application>
  <PresentationFormat>A4 Paper (210x297 mm)</PresentationFormat>
  <Paragraphs>30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Garamond Pro Bold</vt:lpstr>
      <vt:lpstr>Aptos</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于 鸿池</dc:creator>
  <cp:lastModifiedBy>yavuz yaman</cp:lastModifiedBy>
  <cp:revision>28</cp:revision>
  <cp:lastPrinted>2021-05-18T04:15:08Z</cp:lastPrinted>
  <dcterms:created xsi:type="dcterms:W3CDTF">2021-05-18T02:46:33Z</dcterms:created>
  <dcterms:modified xsi:type="dcterms:W3CDTF">2026-02-19T01:56:27Z</dcterms:modified>
</cp:coreProperties>
</file>