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8" r:id="rId2"/>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F6F6F"/>
    <a:srgbClr val="B0B0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91385"/>
  </p:normalViewPr>
  <p:slideViewPr>
    <p:cSldViewPr snapToGrid="0">
      <p:cViewPr>
        <p:scale>
          <a:sx n="130" d="100"/>
          <a:sy n="130" d="100"/>
        </p:scale>
        <p:origin x="180" y="-26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63C3CCF1-F74A-B04E-98B1-B4D886039964}" type="datetimeFigureOut">
              <a:rPr lang="en-US" smtClean="0"/>
              <a:t>2/19/2026</a:t>
            </a:fld>
            <a:endParaRPr lang="en-US"/>
          </a:p>
        </p:txBody>
      </p:sp>
      <p:sp>
        <p:nvSpPr>
          <p:cNvPr id="4" name="Slide Image Placeholder 3"/>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8DB84598-90B2-7445-BBF2-7249AC61C843}" type="slidenum">
              <a:rPr lang="en-US" smtClean="0"/>
              <a:t>‹#›</a:t>
            </a:fld>
            <a:endParaRPr lang="en-US"/>
          </a:p>
        </p:txBody>
      </p:sp>
    </p:spTree>
    <p:extLst>
      <p:ext uri="{BB962C8B-B14F-4D97-AF65-F5344CB8AC3E}">
        <p14:creationId xmlns:p14="http://schemas.microsoft.com/office/powerpoint/2010/main" val="1980101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ltLang="zh-CN"/>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ltLang="zh-CN"/>
              <a:t>Click to edit Master subtitle style</a:t>
            </a:r>
            <a:endParaRPr lang="en-US" dirty="0"/>
          </a:p>
        </p:txBody>
      </p:sp>
      <p:sp>
        <p:nvSpPr>
          <p:cNvPr id="4" name="Date Placeholder 3"/>
          <p:cNvSpPr>
            <a:spLocks noGrp="1"/>
          </p:cNvSpPr>
          <p:nvPr>
            <p:ph type="dt" sz="half" idx="10"/>
          </p:nvPr>
        </p:nvSpPr>
        <p:spPr/>
        <p:txBody>
          <a:bodyPr/>
          <a:lstStyle/>
          <a:p>
            <a:fld id="{02B3BDDE-EDCB-428B-977D-8BBC83102334}" type="datetimeFigureOut">
              <a:rPr lang="zh-CN" altLang="en-US" smtClean="0"/>
              <a:t>2026/2/19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2F63592-4858-423C-AA22-35A2404F6326}" type="slidenum">
              <a:rPr lang="zh-CN" altLang="en-US" smtClean="0"/>
              <a:t>‹#›</a:t>
            </a:fld>
            <a:endParaRPr lang="zh-CN" altLang="en-US"/>
          </a:p>
        </p:txBody>
      </p:sp>
    </p:spTree>
    <p:extLst>
      <p:ext uri="{BB962C8B-B14F-4D97-AF65-F5344CB8AC3E}">
        <p14:creationId xmlns:p14="http://schemas.microsoft.com/office/powerpoint/2010/main" val="233945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Date Placeholder 3"/>
          <p:cNvSpPr>
            <a:spLocks noGrp="1"/>
          </p:cNvSpPr>
          <p:nvPr>
            <p:ph type="dt" sz="half" idx="10"/>
          </p:nvPr>
        </p:nvSpPr>
        <p:spPr/>
        <p:txBody>
          <a:bodyPr/>
          <a:lstStyle/>
          <a:p>
            <a:fld id="{02B3BDDE-EDCB-428B-977D-8BBC83102334}" type="datetimeFigureOut">
              <a:rPr lang="zh-CN" altLang="en-US" smtClean="0"/>
              <a:t>2026/2/19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2F63592-4858-423C-AA22-35A2404F6326}" type="slidenum">
              <a:rPr lang="zh-CN" altLang="en-US" smtClean="0"/>
              <a:t>‹#›</a:t>
            </a:fld>
            <a:endParaRPr lang="zh-CN" altLang="en-US"/>
          </a:p>
        </p:txBody>
      </p:sp>
    </p:spTree>
    <p:extLst>
      <p:ext uri="{BB962C8B-B14F-4D97-AF65-F5344CB8AC3E}">
        <p14:creationId xmlns:p14="http://schemas.microsoft.com/office/powerpoint/2010/main" val="1500822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ltLang="zh-CN"/>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Date Placeholder 3"/>
          <p:cNvSpPr>
            <a:spLocks noGrp="1"/>
          </p:cNvSpPr>
          <p:nvPr>
            <p:ph type="dt" sz="half" idx="10"/>
          </p:nvPr>
        </p:nvSpPr>
        <p:spPr/>
        <p:txBody>
          <a:bodyPr/>
          <a:lstStyle/>
          <a:p>
            <a:fld id="{02B3BDDE-EDCB-428B-977D-8BBC83102334}" type="datetimeFigureOut">
              <a:rPr lang="zh-CN" altLang="en-US" smtClean="0"/>
              <a:t>2026/2/19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2F63592-4858-423C-AA22-35A2404F6326}" type="slidenum">
              <a:rPr lang="zh-CN" altLang="en-US" smtClean="0"/>
              <a:t>‹#›</a:t>
            </a:fld>
            <a:endParaRPr lang="zh-CN" altLang="en-US"/>
          </a:p>
        </p:txBody>
      </p:sp>
    </p:spTree>
    <p:extLst>
      <p:ext uri="{BB962C8B-B14F-4D97-AF65-F5344CB8AC3E}">
        <p14:creationId xmlns:p14="http://schemas.microsoft.com/office/powerpoint/2010/main" val="1667649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Content Placeholder 2"/>
          <p:cNvSpPr>
            <a:spLocks noGrp="1"/>
          </p:cNvSpPr>
          <p:nvPr>
            <p:ph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Date Placeholder 3"/>
          <p:cNvSpPr>
            <a:spLocks noGrp="1"/>
          </p:cNvSpPr>
          <p:nvPr>
            <p:ph type="dt" sz="half" idx="10"/>
          </p:nvPr>
        </p:nvSpPr>
        <p:spPr/>
        <p:txBody>
          <a:bodyPr/>
          <a:lstStyle/>
          <a:p>
            <a:fld id="{02B3BDDE-EDCB-428B-977D-8BBC83102334}" type="datetimeFigureOut">
              <a:rPr lang="zh-CN" altLang="en-US" smtClean="0"/>
              <a:t>2026/2/19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2F63592-4858-423C-AA22-35A2404F6326}" type="slidenum">
              <a:rPr lang="zh-CN" altLang="en-US" smtClean="0"/>
              <a:t>‹#›</a:t>
            </a:fld>
            <a:endParaRPr lang="zh-CN" altLang="en-US"/>
          </a:p>
        </p:txBody>
      </p:sp>
    </p:spTree>
    <p:extLst>
      <p:ext uri="{BB962C8B-B14F-4D97-AF65-F5344CB8AC3E}">
        <p14:creationId xmlns:p14="http://schemas.microsoft.com/office/powerpoint/2010/main" val="3293508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ltLang="zh-CN"/>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ltLang="zh-CN"/>
              <a:t>Click to edit Master text styles</a:t>
            </a:r>
          </a:p>
        </p:txBody>
      </p:sp>
      <p:sp>
        <p:nvSpPr>
          <p:cNvPr id="4" name="Date Placeholder 3"/>
          <p:cNvSpPr>
            <a:spLocks noGrp="1"/>
          </p:cNvSpPr>
          <p:nvPr>
            <p:ph type="dt" sz="half" idx="10"/>
          </p:nvPr>
        </p:nvSpPr>
        <p:spPr/>
        <p:txBody>
          <a:bodyPr/>
          <a:lstStyle/>
          <a:p>
            <a:fld id="{02B3BDDE-EDCB-428B-977D-8BBC83102334}" type="datetimeFigureOut">
              <a:rPr lang="zh-CN" altLang="en-US" smtClean="0"/>
              <a:t>2026/2/19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2F63592-4858-423C-AA22-35A2404F6326}" type="slidenum">
              <a:rPr lang="zh-CN" altLang="en-US" smtClean="0"/>
              <a:t>‹#›</a:t>
            </a:fld>
            <a:endParaRPr lang="zh-CN" altLang="en-US"/>
          </a:p>
        </p:txBody>
      </p:sp>
    </p:spTree>
    <p:extLst>
      <p:ext uri="{BB962C8B-B14F-4D97-AF65-F5344CB8AC3E}">
        <p14:creationId xmlns:p14="http://schemas.microsoft.com/office/powerpoint/2010/main" val="535125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5" name="Date Placeholder 4"/>
          <p:cNvSpPr>
            <a:spLocks noGrp="1"/>
          </p:cNvSpPr>
          <p:nvPr>
            <p:ph type="dt" sz="half" idx="10"/>
          </p:nvPr>
        </p:nvSpPr>
        <p:spPr/>
        <p:txBody>
          <a:bodyPr/>
          <a:lstStyle/>
          <a:p>
            <a:fld id="{02B3BDDE-EDCB-428B-977D-8BBC83102334}" type="datetimeFigureOut">
              <a:rPr lang="zh-CN" altLang="en-US" smtClean="0"/>
              <a:t>2026/2/19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2F63592-4858-423C-AA22-35A2404F6326}" type="slidenum">
              <a:rPr lang="zh-CN" altLang="en-US" smtClean="0"/>
              <a:t>‹#›</a:t>
            </a:fld>
            <a:endParaRPr lang="zh-CN" altLang="en-US"/>
          </a:p>
        </p:txBody>
      </p:sp>
    </p:spTree>
    <p:extLst>
      <p:ext uri="{BB962C8B-B14F-4D97-AF65-F5344CB8AC3E}">
        <p14:creationId xmlns:p14="http://schemas.microsoft.com/office/powerpoint/2010/main" val="1252874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ltLang="zh-CN"/>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CN"/>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CN"/>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7" name="Date Placeholder 6"/>
          <p:cNvSpPr>
            <a:spLocks noGrp="1"/>
          </p:cNvSpPr>
          <p:nvPr>
            <p:ph type="dt" sz="half" idx="10"/>
          </p:nvPr>
        </p:nvSpPr>
        <p:spPr/>
        <p:txBody>
          <a:bodyPr/>
          <a:lstStyle/>
          <a:p>
            <a:fld id="{02B3BDDE-EDCB-428B-977D-8BBC83102334}" type="datetimeFigureOut">
              <a:rPr lang="zh-CN" altLang="en-US" smtClean="0"/>
              <a:t>2026/2/19</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72F63592-4858-423C-AA22-35A2404F6326}" type="slidenum">
              <a:rPr lang="zh-CN" altLang="en-US" smtClean="0"/>
              <a:t>‹#›</a:t>
            </a:fld>
            <a:endParaRPr lang="zh-CN" altLang="en-US"/>
          </a:p>
        </p:txBody>
      </p:sp>
    </p:spTree>
    <p:extLst>
      <p:ext uri="{BB962C8B-B14F-4D97-AF65-F5344CB8AC3E}">
        <p14:creationId xmlns:p14="http://schemas.microsoft.com/office/powerpoint/2010/main" val="941096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Date Placeholder 2"/>
          <p:cNvSpPr>
            <a:spLocks noGrp="1"/>
          </p:cNvSpPr>
          <p:nvPr>
            <p:ph type="dt" sz="half" idx="10"/>
          </p:nvPr>
        </p:nvSpPr>
        <p:spPr/>
        <p:txBody>
          <a:bodyPr/>
          <a:lstStyle/>
          <a:p>
            <a:fld id="{02B3BDDE-EDCB-428B-977D-8BBC83102334}" type="datetimeFigureOut">
              <a:rPr lang="zh-CN" altLang="en-US" smtClean="0"/>
              <a:t>2026/2/19</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72F63592-4858-423C-AA22-35A2404F6326}" type="slidenum">
              <a:rPr lang="zh-CN" altLang="en-US" smtClean="0"/>
              <a:t>‹#›</a:t>
            </a:fld>
            <a:endParaRPr lang="zh-CN" altLang="en-US"/>
          </a:p>
        </p:txBody>
      </p:sp>
    </p:spTree>
    <p:extLst>
      <p:ext uri="{BB962C8B-B14F-4D97-AF65-F5344CB8AC3E}">
        <p14:creationId xmlns:p14="http://schemas.microsoft.com/office/powerpoint/2010/main" val="1241952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B3BDDE-EDCB-428B-977D-8BBC83102334}" type="datetimeFigureOut">
              <a:rPr lang="zh-CN" altLang="en-US" smtClean="0"/>
              <a:t>2026/2/19</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72F63592-4858-423C-AA22-35A2404F6326}" type="slidenum">
              <a:rPr lang="zh-CN" altLang="en-US" smtClean="0"/>
              <a:t>‹#›</a:t>
            </a:fld>
            <a:endParaRPr lang="zh-CN" altLang="en-US"/>
          </a:p>
        </p:txBody>
      </p:sp>
    </p:spTree>
    <p:extLst>
      <p:ext uri="{BB962C8B-B14F-4D97-AF65-F5344CB8AC3E}">
        <p14:creationId xmlns:p14="http://schemas.microsoft.com/office/powerpoint/2010/main" val="1263732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ltLang="zh-CN"/>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ltLang="zh-CN"/>
              <a:t>Click to edit Master text styles</a:t>
            </a:r>
          </a:p>
        </p:txBody>
      </p:sp>
      <p:sp>
        <p:nvSpPr>
          <p:cNvPr id="5" name="Date Placeholder 4"/>
          <p:cNvSpPr>
            <a:spLocks noGrp="1"/>
          </p:cNvSpPr>
          <p:nvPr>
            <p:ph type="dt" sz="half" idx="10"/>
          </p:nvPr>
        </p:nvSpPr>
        <p:spPr/>
        <p:txBody>
          <a:bodyPr/>
          <a:lstStyle/>
          <a:p>
            <a:fld id="{02B3BDDE-EDCB-428B-977D-8BBC83102334}" type="datetimeFigureOut">
              <a:rPr lang="zh-CN" altLang="en-US" smtClean="0"/>
              <a:t>2026/2/19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2F63592-4858-423C-AA22-35A2404F6326}" type="slidenum">
              <a:rPr lang="zh-CN" altLang="en-US" smtClean="0"/>
              <a:t>‹#›</a:t>
            </a:fld>
            <a:endParaRPr lang="zh-CN" altLang="en-US"/>
          </a:p>
        </p:txBody>
      </p:sp>
    </p:spTree>
    <p:extLst>
      <p:ext uri="{BB962C8B-B14F-4D97-AF65-F5344CB8AC3E}">
        <p14:creationId xmlns:p14="http://schemas.microsoft.com/office/powerpoint/2010/main" val="329760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ltLang="zh-CN"/>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zh-CN"/>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ltLang="zh-CN"/>
              <a:t>Click to edit Master text styles</a:t>
            </a:r>
          </a:p>
        </p:txBody>
      </p:sp>
      <p:sp>
        <p:nvSpPr>
          <p:cNvPr id="5" name="Date Placeholder 4"/>
          <p:cNvSpPr>
            <a:spLocks noGrp="1"/>
          </p:cNvSpPr>
          <p:nvPr>
            <p:ph type="dt" sz="half" idx="10"/>
          </p:nvPr>
        </p:nvSpPr>
        <p:spPr/>
        <p:txBody>
          <a:bodyPr/>
          <a:lstStyle/>
          <a:p>
            <a:fld id="{02B3BDDE-EDCB-428B-977D-8BBC83102334}" type="datetimeFigureOut">
              <a:rPr lang="zh-CN" altLang="en-US" smtClean="0"/>
              <a:t>2026/2/19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2F63592-4858-423C-AA22-35A2404F6326}" type="slidenum">
              <a:rPr lang="zh-CN" altLang="en-US" smtClean="0"/>
              <a:t>‹#›</a:t>
            </a:fld>
            <a:endParaRPr lang="zh-CN" altLang="en-US"/>
          </a:p>
        </p:txBody>
      </p:sp>
    </p:spTree>
    <p:extLst>
      <p:ext uri="{BB962C8B-B14F-4D97-AF65-F5344CB8AC3E}">
        <p14:creationId xmlns:p14="http://schemas.microsoft.com/office/powerpoint/2010/main" val="2912765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ltLang="zh-CN"/>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02B3BDDE-EDCB-428B-977D-8BBC83102334}" type="datetimeFigureOut">
              <a:rPr lang="zh-CN" altLang="en-US" smtClean="0"/>
              <a:t>2026/2/19</a:t>
            </a:fld>
            <a:endParaRPr lang="zh-CN"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72F63592-4858-423C-AA22-35A2404F6326}" type="slidenum">
              <a:rPr lang="zh-CN" altLang="en-US" smtClean="0"/>
              <a:t>‹#›</a:t>
            </a:fld>
            <a:endParaRPr lang="zh-CN" altLang="en-US"/>
          </a:p>
        </p:txBody>
      </p:sp>
    </p:spTree>
    <p:extLst>
      <p:ext uri="{BB962C8B-B14F-4D97-AF65-F5344CB8AC3E}">
        <p14:creationId xmlns:p14="http://schemas.microsoft.com/office/powerpoint/2010/main" val="39841725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clipart&#10;&#10;Description automatically generated">
            <a:extLst>
              <a:ext uri="{FF2B5EF4-FFF2-40B4-BE49-F238E27FC236}">
                <a16:creationId xmlns:a16="http://schemas.microsoft.com/office/drawing/2014/main" id="{C2F73D91-42E1-41F3-A54D-213E3BC8BF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012" y="300251"/>
            <a:ext cx="3029803" cy="806697"/>
          </a:xfrm>
          <a:prstGeom prst="rect">
            <a:avLst/>
          </a:prstGeom>
        </p:spPr>
      </p:pic>
      <p:pic>
        <p:nvPicPr>
          <p:cNvPr id="9" name="Picture 8">
            <a:extLst>
              <a:ext uri="{FF2B5EF4-FFF2-40B4-BE49-F238E27FC236}">
                <a16:creationId xmlns:a16="http://schemas.microsoft.com/office/drawing/2014/main" id="{D43807AB-31CB-4067-84CB-66EE39D49CC9}"/>
              </a:ext>
            </a:extLst>
          </p:cNvPr>
          <p:cNvPicPr>
            <a:picLocks noChangeAspect="1"/>
          </p:cNvPicPr>
          <p:nvPr/>
        </p:nvPicPr>
        <p:blipFill>
          <a:blip r:embed="rId3">
            <a:extLst>
              <a:ext uri="{28A0092B-C50C-407E-A947-70E740481C1C}">
                <a14:useLocalDpi xmlns:a14="http://schemas.microsoft.com/office/drawing/2010/main" val="0"/>
              </a:ext>
            </a:extLst>
          </a:blip>
          <a:srcRect t="10277" b="10277"/>
          <a:stretch/>
        </p:blipFill>
        <p:spPr>
          <a:xfrm>
            <a:off x="419668" y="962025"/>
            <a:ext cx="6018663" cy="3188591"/>
          </a:xfrm>
          <a:prstGeom prst="rect">
            <a:avLst/>
          </a:prstGeom>
        </p:spPr>
      </p:pic>
      <p:sp>
        <p:nvSpPr>
          <p:cNvPr id="10" name="TextBox 9">
            <a:extLst>
              <a:ext uri="{FF2B5EF4-FFF2-40B4-BE49-F238E27FC236}">
                <a16:creationId xmlns:a16="http://schemas.microsoft.com/office/drawing/2014/main" id="{9DE6781A-D2FE-4071-B9C8-82AD465160BE}"/>
              </a:ext>
            </a:extLst>
          </p:cNvPr>
          <p:cNvSpPr txBox="1"/>
          <p:nvPr/>
        </p:nvSpPr>
        <p:spPr>
          <a:xfrm>
            <a:off x="342900" y="4475169"/>
            <a:ext cx="2852063" cy="307777"/>
          </a:xfrm>
          <a:prstGeom prst="rect">
            <a:avLst/>
          </a:prstGeom>
          <a:noFill/>
        </p:spPr>
        <p:txBody>
          <a:bodyPr wrap="none" rtlCol="0">
            <a:spAutoFit/>
          </a:bodyPr>
          <a:lstStyle/>
          <a:p>
            <a:r>
              <a:rPr lang="en-US" altLang="zh-CN" sz="1400" dirty="0">
                <a:solidFill>
                  <a:schemeClr val="bg2">
                    <a:lumMod val="25000"/>
                  </a:schemeClr>
                </a:solidFill>
                <a:latin typeface="Adobe Garamond Pro Bold" panose="02020702060506020403" pitchFamily="18" charset="0"/>
              </a:rPr>
              <a:t>EUROPEAN ENGINEERED OAK</a:t>
            </a:r>
            <a:endParaRPr lang="zh-CN" altLang="en-US" sz="1400" dirty="0">
              <a:solidFill>
                <a:schemeClr val="bg2">
                  <a:lumMod val="25000"/>
                </a:schemeClr>
              </a:solidFill>
              <a:latin typeface="Adobe Garamond Pro Bold" panose="02020702060506020403" pitchFamily="18" charset="0"/>
            </a:endParaRPr>
          </a:p>
        </p:txBody>
      </p:sp>
      <p:sp>
        <p:nvSpPr>
          <p:cNvPr id="11" name="TextBox 10">
            <a:extLst>
              <a:ext uri="{FF2B5EF4-FFF2-40B4-BE49-F238E27FC236}">
                <a16:creationId xmlns:a16="http://schemas.microsoft.com/office/drawing/2014/main" id="{7D6506C6-600C-44E9-B4A0-6AB7E15D1FE5}"/>
              </a:ext>
            </a:extLst>
          </p:cNvPr>
          <p:cNvSpPr txBox="1"/>
          <p:nvPr/>
        </p:nvSpPr>
        <p:spPr>
          <a:xfrm>
            <a:off x="342900" y="4160282"/>
            <a:ext cx="1684051" cy="400110"/>
          </a:xfrm>
          <a:prstGeom prst="rect">
            <a:avLst/>
          </a:prstGeom>
          <a:noFill/>
        </p:spPr>
        <p:txBody>
          <a:bodyPr wrap="none" rtlCol="0">
            <a:spAutoFit/>
          </a:bodyPr>
          <a:lstStyle/>
          <a:p>
            <a:r>
              <a:rPr lang="en-US" altLang="zh-CN" sz="2000" b="1" dirty="0">
                <a:solidFill>
                  <a:schemeClr val="tx1">
                    <a:lumMod val="85000"/>
                    <a:lumOff val="15000"/>
                  </a:schemeClr>
                </a:solidFill>
                <a:latin typeface="Adobe Garamond Pro Bold" panose="02020702060506020403" pitchFamily="18" charset="0"/>
              </a:rPr>
              <a:t>IRONWOOD</a:t>
            </a:r>
            <a:endParaRPr lang="zh-CN" altLang="en-US" sz="2000" b="1" dirty="0">
              <a:solidFill>
                <a:schemeClr val="tx1">
                  <a:lumMod val="85000"/>
                  <a:lumOff val="15000"/>
                </a:schemeClr>
              </a:solidFill>
              <a:latin typeface="Adobe Garamond Pro Bold" panose="02020702060506020403" pitchFamily="18" charset="0"/>
            </a:endParaRPr>
          </a:p>
        </p:txBody>
      </p:sp>
      <p:graphicFrame>
        <p:nvGraphicFramePr>
          <p:cNvPr id="12" name="Table 12">
            <a:extLst>
              <a:ext uri="{FF2B5EF4-FFF2-40B4-BE49-F238E27FC236}">
                <a16:creationId xmlns:a16="http://schemas.microsoft.com/office/drawing/2014/main" id="{ED673A36-942E-4E14-AF9D-31D1B9B2F5F2}"/>
              </a:ext>
            </a:extLst>
          </p:cNvPr>
          <p:cNvGraphicFramePr>
            <a:graphicFrameLocks noGrp="1"/>
          </p:cNvGraphicFramePr>
          <p:nvPr>
            <p:extLst>
              <p:ext uri="{D42A27DB-BD31-4B8C-83A1-F6EECF244321}">
                <p14:modId xmlns:p14="http://schemas.microsoft.com/office/powerpoint/2010/main" val="2193859943"/>
              </p:ext>
            </p:extLst>
          </p:nvPr>
        </p:nvGraphicFramePr>
        <p:xfrm>
          <a:off x="423756" y="4867922"/>
          <a:ext cx="6018664" cy="3777983"/>
        </p:xfrm>
        <a:graphic>
          <a:graphicData uri="http://schemas.openxmlformats.org/drawingml/2006/table">
            <a:tbl>
              <a:tblPr firstRow="1" bandRow="1"/>
              <a:tblGrid>
                <a:gridCol w="3009332">
                  <a:extLst>
                    <a:ext uri="{9D8B030D-6E8A-4147-A177-3AD203B41FA5}">
                      <a16:colId xmlns:a16="http://schemas.microsoft.com/office/drawing/2014/main" val="2434586084"/>
                    </a:ext>
                  </a:extLst>
                </a:gridCol>
                <a:gridCol w="3009332">
                  <a:extLst>
                    <a:ext uri="{9D8B030D-6E8A-4147-A177-3AD203B41FA5}">
                      <a16:colId xmlns:a16="http://schemas.microsoft.com/office/drawing/2014/main" val="3029707405"/>
                    </a:ext>
                  </a:extLst>
                </a:gridCol>
              </a:tblGrid>
              <a:tr h="284213">
                <a:tc>
                  <a:txBody>
                    <a:bodyPr/>
                    <a:lstStyle/>
                    <a:p>
                      <a:r>
                        <a:rPr lang="en-US" altLang="zh-CN" sz="1200" dirty="0">
                          <a:solidFill>
                            <a:schemeClr val="tx1">
                              <a:lumMod val="85000"/>
                              <a:lumOff val="15000"/>
                            </a:schemeClr>
                          </a:solidFill>
                          <a:latin typeface="Adobe Garamond Pro Bold" panose="02020702060506020403" pitchFamily="18" charset="0"/>
                          <a:ea typeface="+mn-ea"/>
                        </a:rPr>
                        <a:t>Wood Species</a:t>
                      </a:r>
                      <a:endParaRPr lang="zh-CN" altLang="en-US" sz="1200" dirty="0">
                        <a:solidFill>
                          <a:schemeClr val="tx1">
                            <a:lumMod val="85000"/>
                            <a:lumOff val="15000"/>
                          </a:schemeClr>
                        </a:solidFill>
                        <a:latin typeface="Adobe Garamond Pro Bold" panose="02020702060506020403" pitchFamily="18" charset="0"/>
                        <a:ea typeface="+mn-ea"/>
                      </a:endParaRPr>
                    </a:p>
                  </a:txBody>
                  <a:tcPr>
                    <a:lnL w="12700" cmpd="sng">
                      <a:noFill/>
                      <a:prstDash val="solid"/>
                    </a:lnL>
                    <a:lnR w="12700" cap="flat" cmpd="sng" algn="ctr">
                      <a:noFill/>
                      <a:prstDash val="solid"/>
                      <a:round/>
                      <a:headEnd type="none" w="med" len="med"/>
                      <a:tailEnd type="none" w="med" len="me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solidFill>
                            <a:schemeClr val="tx1">
                              <a:lumMod val="85000"/>
                              <a:lumOff val="15000"/>
                            </a:schemeClr>
                          </a:solidFill>
                          <a:latin typeface="Adobe Garamond Pro Bold" panose="02020702060506020403" pitchFamily="18" charset="0"/>
                        </a:rPr>
                        <a:t>European Oak</a:t>
                      </a:r>
                      <a:endParaRPr lang="zh-CN" altLang="en-US" sz="1200" dirty="0">
                        <a:solidFill>
                          <a:schemeClr val="tx1">
                            <a:lumMod val="85000"/>
                            <a:lumOff val="15000"/>
                          </a:schemeClr>
                        </a:solidFill>
                        <a:latin typeface="Adobe Garamond Pro Bold" panose="020207020605060204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66125681"/>
                  </a:ext>
                </a:extLst>
              </a:tr>
              <a:tr h="266700">
                <a:tc>
                  <a:txBody>
                    <a:bodyPr/>
                    <a:lstStyle/>
                    <a:p>
                      <a:r>
                        <a:rPr lang="en-US" altLang="zh-CN" sz="1200" dirty="0">
                          <a:solidFill>
                            <a:schemeClr val="tx1">
                              <a:lumMod val="85000"/>
                              <a:lumOff val="15000"/>
                            </a:schemeClr>
                          </a:solidFill>
                          <a:latin typeface="Adobe Garamond Pro Bold" panose="02020702060506020403" pitchFamily="18" charset="0"/>
                        </a:rPr>
                        <a:t>Size</a:t>
                      </a:r>
                      <a:endParaRPr lang="zh-CN" altLang="en-US" sz="1200" dirty="0">
                        <a:solidFill>
                          <a:schemeClr val="tx1">
                            <a:lumMod val="85000"/>
                            <a:lumOff val="15000"/>
                          </a:schemeClr>
                        </a:solidFill>
                        <a:latin typeface="Adobe Garamond Pro Bold" panose="02020702060506020403" pitchFamily="18" charset="0"/>
                      </a:endParaRPr>
                    </a:p>
                  </a:txBody>
                  <a:tcP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solidFill>
                            <a:schemeClr val="tx1">
                              <a:lumMod val="85000"/>
                              <a:lumOff val="15000"/>
                            </a:schemeClr>
                          </a:solidFill>
                          <a:latin typeface="Adobe Garamond Pro Bold" panose="02020702060506020403" pitchFamily="18" charset="0"/>
                        </a:rPr>
                        <a:t>14/2*190*1900 mm (2mm veneer)</a:t>
                      </a:r>
                    </a:p>
                    <a:p>
                      <a:r>
                        <a:rPr lang="en-US" altLang="zh-CN" sz="1200" dirty="0">
                          <a:solidFill>
                            <a:schemeClr val="tx1">
                              <a:lumMod val="85000"/>
                              <a:lumOff val="15000"/>
                            </a:schemeClr>
                          </a:solidFill>
                          <a:latin typeface="Adobe Garamond Pro Bold" panose="02020702060506020403" pitchFamily="18" charset="0"/>
                        </a:rPr>
                        <a:t>15/4*240*2200 mm (4mm veneer)</a:t>
                      </a:r>
                      <a:endParaRPr lang="zh-CN" altLang="en-US" sz="1200" dirty="0">
                        <a:solidFill>
                          <a:schemeClr val="tx1">
                            <a:lumMod val="85000"/>
                            <a:lumOff val="15000"/>
                          </a:schemeClr>
                        </a:solidFill>
                        <a:latin typeface="Adobe Garamond Pro Bold" panose="020207020605060204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43711281"/>
                  </a:ext>
                </a:extLst>
              </a:tr>
              <a:tr h="278130">
                <a:tc>
                  <a:txBody>
                    <a:bodyPr/>
                    <a:lstStyle/>
                    <a:p>
                      <a:r>
                        <a:rPr lang="en-US" altLang="zh-CN" sz="1200" dirty="0">
                          <a:solidFill>
                            <a:schemeClr val="tx1">
                              <a:lumMod val="85000"/>
                              <a:lumOff val="15000"/>
                            </a:schemeClr>
                          </a:solidFill>
                          <a:latin typeface="Adobe Garamond Pro Bold" panose="02020702060506020403" pitchFamily="18" charset="0"/>
                        </a:rPr>
                        <a:t>Pack Size</a:t>
                      </a:r>
                      <a:endParaRPr lang="zh-CN" altLang="en-US" sz="1200" dirty="0">
                        <a:solidFill>
                          <a:schemeClr val="tx1">
                            <a:lumMod val="85000"/>
                            <a:lumOff val="15000"/>
                          </a:schemeClr>
                        </a:solidFill>
                        <a:latin typeface="Adobe Garamond Pro Bold" panose="02020702060506020403" pitchFamily="18" charset="0"/>
                      </a:endParaRPr>
                    </a:p>
                  </a:txBody>
                  <a:tcP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solidFill>
                            <a:schemeClr val="tx1">
                              <a:lumMod val="85000"/>
                              <a:lumOff val="15000"/>
                            </a:schemeClr>
                          </a:solidFill>
                          <a:latin typeface="Adobe Garamond Pro Bold" panose="02020702060506020403" pitchFamily="18" charset="0"/>
                        </a:rPr>
                        <a:t>2.166 sqm or 2.64sqm per pack</a:t>
                      </a:r>
                      <a:endParaRPr lang="zh-CN" altLang="en-US" sz="1200" dirty="0">
                        <a:solidFill>
                          <a:schemeClr val="tx1">
                            <a:lumMod val="85000"/>
                            <a:lumOff val="15000"/>
                          </a:schemeClr>
                        </a:solidFill>
                        <a:latin typeface="Adobe Garamond Pro Bold" panose="020207020605060204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6153842"/>
                  </a:ext>
                </a:extLst>
              </a:tr>
              <a:tr h="278130">
                <a:tc>
                  <a:txBody>
                    <a:bodyPr/>
                    <a:lstStyle/>
                    <a:p>
                      <a:r>
                        <a:rPr lang="en-US" altLang="zh-CN" sz="1200" dirty="0">
                          <a:solidFill>
                            <a:schemeClr val="tx1">
                              <a:lumMod val="85000"/>
                              <a:lumOff val="15000"/>
                            </a:schemeClr>
                          </a:solidFill>
                          <a:latin typeface="Adobe Garamond Pro Bold" panose="02020702060506020403" pitchFamily="18" charset="0"/>
                        </a:rPr>
                        <a:t>Short Boards</a:t>
                      </a:r>
                      <a:endParaRPr lang="zh-CN" altLang="en-US" sz="1200" dirty="0">
                        <a:solidFill>
                          <a:schemeClr val="tx1">
                            <a:lumMod val="85000"/>
                            <a:lumOff val="15000"/>
                          </a:schemeClr>
                        </a:solidFill>
                        <a:latin typeface="Adobe Garamond Pro Bold" panose="02020702060506020403" pitchFamily="18" charset="0"/>
                      </a:endParaRPr>
                    </a:p>
                  </a:txBody>
                  <a:tcP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solidFill>
                            <a:schemeClr val="tx1">
                              <a:lumMod val="85000"/>
                              <a:lumOff val="15000"/>
                            </a:schemeClr>
                          </a:solidFill>
                          <a:latin typeface="Adobe Garamond Pro Bold" panose="02020702060506020403" pitchFamily="18" charset="0"/>
                        </a:rPr>
                        <a:t>30%</a:t>
                      </a:r>
                      <a:endParaRPr lang="zh-CN" altLang="en-US" sz="1200" dirty="0">
                        <a:solidFill>
                          <a:schemeClr val="tx1">
                            <a:lumMod val="85000"/>
                            <a:lumOff val="15000"/>
                          </a:schemeClr>
                        </a:solidFill>
                        <a:latin typeface="Adobe Garamond Pro Bold" panose="020207020605060204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10500262"/>
                  </a:ext>
                </a:extLst>
              </a:tr>
              <a:tr h="266700">
                <a:tc>
                  <a:txBody>
                    <a:bodyPr/>
                    <a:lstStyle/>
                    <a:p>
                      <a:r>
                        <a:rPr lang="en-US" altLang="zh-CN" sz="1200" dirty="0">
                          <a:solidFill>
                            <a:schemeClr val="tx1">
                              <a:lumMod val="85000"/>
                              <a:lumOff val="15000"/>
                            </a:schemeClr>
                          </a:solidFill>
                          <a:latin typeface="Adobe Garamond Pro Bold" panose="02020702060506020403" pitchFamily="18" charset="0"/>
                        </a:rPr>
                        <a:t>Grading</a:t>
                      </a:r>
                      <a:endParaRPr lang="zh-CN" altLang="en-US" sz="1200" dirty="0">
                        <a:solidFill>
                          <a:schemeClr val="tx1">
                            <a:lumMod val="85000"/>
                            <a:lumOff val="15000"/>
                          </a:schemeClr>
                        </a:solidFill>
                        <a:latin typeface="Adobe Garamond Pro Bold" panose="02020702060506020403" pitchFamily="18" charset="0"/>
                      </a:endParaRPr>
                    </a:p>
                  </a:txBody>
                  <a:tcP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solidFill>
                            <a:schemeClr val="tx1">
                              <a:lumMod val="85000"/>
                              <a:lumOff val="15000"/>
                            </a:schemeClr>
                          </a:solidFill>
                          <a:latin typeface="Adobe Garamond Pro Bold" panose="02020702060506020403" pitchFamily="18" charset="0"/>
                        </a:rPr>
                        <a:t>ABCD</a:t>
                      </a:r>
                      <a:endParaRPr lang="zh-CN" altLang="en-US" sz="1200" dirty="0">
                        <a:solidFill>
                          <a:schemeClr val="tx1">
                            <a:lumMod val="85000"/>
                            <a:lumOff val="15000"/>
                          </a:schemeClr>
                        </a:solidFill>
                        <a:latin typeface="Adobe Garamond Pro Bold" panose="020207020605060204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10859040"/>
                  </a:ext>
                </a:extLst>
              </a:tr>
              <a:tr h="259080">
                <a:tc>
                  <a:txBody>
                    <a:bodyPr/>
                    <a:lstStyle/>
                    <a:p>
                      <a:r>
                        <a:rPr lang="en-US" altLang="zh-CN" sz="1200" dirty="0">
                          <a:solidFill>
                            <a:schemeClr val="tx1">
                              <a:lumMod val="85000"/>
                              <a:lumOff val="15000"/>
                            </a:schemeClr>
                          </a:solidFill>
                          <a:latin typeface="Adobe Garamond Pro Bold" panose="02020702060506020403" pitchFamily="18" charset="0"/>
                        </a:rPr>
                        <a:t>Profile</a:t>
                      </a:r>
                      <a:endParaRPr lang="zh-CN" altLang="en-US" sz="1200" dirty="0">
                        <a:solidFill>
                          <a:schemeClr val="tx1">
                            <a:lumMod val="85000"/>
                            <a:lumOff val="15000"/>
                          </a:schemeClr>
                        </a:solidFill>
                        <a:latin typeface="Adobe Garamond Pro Bold" panose="02020702060506020403" pitchFamily="18" charset="0"/>
                      </a:endParaRPr>
                    </a:p>
                  </a:txBody>
                  <a:tcP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solidFill>
                            <a:schemeClr val="tx1">
                              <a:lumMod val="85000"/>
                              <a:lumOff val="15000"/>
                            </a:schemeClr>
                          </a:solidFill>
                          <a:latin typeface="Adobe Garamond Pro Bold" panose="02020702060506020403" pitchFamily="18" charset="0"/>
                        </a:rPr>
                        <a:t>Tongue &amp; Groove</a:t>
                      </a:r>
                      <a:endParaRPr lang="zh-CN" altLang="en-US" sz="1200" dirty="0">
                        <a:solidFill>
                          <a:schemeClr val="tx1">
                            <a:lumMod val="85000"/>
                            <a:lumOff val="15000"/>
                          </a:schemeClr>
                        </a:solidFill>
                        <a:latin typeface="Adobe Garamond Pro Bold" panose="020207020605060204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5989916"/>
                  </a:ext>
                </a:extLst>
              </a:tr>
              <a:tr h="270510">
                <a:tc>
                  <a:txBody>
                    <a:bodyPr/>
                    <a:lstStyle/>
                    <a:p>
                      <a:r>
                        <a:rPr lang="en-US" altLang="zh-CN" sz="1200" dirty="0">
                          <a:solidFill>
                            <a:schemeClr val="tx1">
                              <a:lumMod val="85000"/>
                              <a:lumOff val="15000"/>
                            </a:schemeClr>
                          </a:solidFill>
                          <a:latin typeface="Adobe Garamond Pro Bold" panose="02020702060506020403" pitchFamily="18" charset="0"/>
                        </a:rPr>
                        <a:t>Finish</a:t>
                      </a:r>
                      <a:endParaRPr lang="zh-CN" altLang="en-US" sz="1200" dirty="0">
                        <a:solidFill>
                          <a:schemeClr val="tx1">
                            <a:lumMod val="85000"/>
                            <a:lumOff val="15000"/>
                          </a:schemeClr>
                        </a:solidFill>
                        <a:latin typeface="Adobe Garamond Pro Bold" panose="02020702060506020403" pitchFamily="18" charset="0"/>
                      </a:endParaRPr>
                    </a:p>
                  </a:txBody>
                  <a:tcP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solidFill>
                            <a:schemeClr val="tx1">
                              <a:lumMod val="85000"/>
                              <a:lumOff val="15000"/>
                            </a:schemeClr>
                          </a:solidFill>
                          <a:latin typeface="Adobe Garamond Pro Bold" panose="02020702060506020403" pitchFamily="18" charset="0"/>
                        </a:rPr>
                        <a:t>Matt,</a:t>
                      </a:r>
                      <a:r>
                        <a:rPr lang="zh-CN" altLang="en-US" sz="1200" dirty="0">
                          <a:solidFill>
                            <a:schemeClr val="tx1">
                              <a:lumMod val="85000"/>
                              <a:lumOff val="15000"/>
                            </a:schemeClr>
                          </a:solidFill>
                          <a:latin typeface="Adobe Garamond Pro Bold" panose="02020702060506020403" pitchFamily="18" charset="0"/>
                        </a:rPr>
                        <a:t> </a:t>
                      </a:r>
                      <a:r>
                        <a:rPr lang="en-US" altLang="zh-CN" sz="1200" dirty="0">
                          <a:solidFill>
                            <a:schemeClr val="tx1">
                              <a:lumMod val="85000"/>
                              <a:lumOff val="15000"/>
                            </a:schemeClr>
                          </a:solidFill>
                          <a:latin typeface="Adobe Garamond Pro Bold" panose="02020702060506020403" pitchFamily="18" charset="0"/>
                        </a:rPr>
                        <a:t>UV</a:t>
                      </a:r>
                      <a:r>
                        <a:rPr lang="zh-CN" altLang="en-US" sz="1200" dirty="0">
                          <a:solidFill>
                            <a:schemeClr val="tx1">
                              <a:lumMod val="85000"/>
                              <a:lumOff val="15000"/>
                            </a:schemeClr>
                          </a:solidFill>
                          <a:latin typeface="Adobe Garamond Pro Bold" panose="02020702060506020403" pitchFamily="18" charset="0"/>
                        </a:rPr>
                        <a:t> </a:t>
                      </a:r>
                      <a:r>
                        <a:rPr lang="en-US" altLang="zh-CN" sz="1200" dirty="0">
                          <a:solidFill>
                            <a:schemeClr val="tx1">
                              <a:lumMod val="85000"/>
                              <a:lumOff val="15000"/>
                            </a:schemeClr>
                          </a:solidFill>
                          <a:latin typeface="Adobe Garamond Pro Bold" panose="02020702060506020403" pitchFamily="18" charset="0"/>
                        </a:rPr>
                        <a:t>Lacquer, Water Resistance </a:t>
                      </a:r>
                      <a:endParaRPr lang="zh-CN" altLang="en-US" sz="1200" dirty="0">
                        <a:solidFill>
                          <a:schemeClr val="tx1">
                            <a:lumMod val="85000"/>
                            <a:lumOff val="15000"/>
                          </a:schemeClr>
                        </a:solidFill>
                        <a:latin typeface="Adobe Garamond Pro Bold" panose="020207020605060204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52920071"/>
                  </a:ext>
                </a:extLst>
              </a:tr>
              <a:tr h="262890">
                <a:tc>
                  <a:txBody>
                    <a:bodyPr/>
                    <a:lstStyle/>
                    <a:p>
                      <a:r>
                        <a:rPr lang="en-US" altLang="zh-CN" sz="1200" dirty="0">
                          <a:solidFill>
                            <a:schemeClr val="tx1">
                              <a:lumMod val="85000"/>
                              <a:lumOff val="15000"/>
                            </a:schemeClr>
                          </a:solidFill>
                          <a:latin typeface="Adobe Garamond Pro Bold" panose="02020702060506020403" pitchFamily="18" charset="0"/>
                        </a:rPr>
                        <a:t>Installation Method</a:t>
                      </a:r>
                      <a:endParaRPr lang="zh-CN" altLang="en-US" sz="1200" dirty="0">
                        <a:solidFill>
                          <a:schemeClr val="tx1">
                            <a:lumMod val="85000"/>
                            <a:lumOff val="15000"/>
                          </a:schemeClr>
                        </a:solidFill>
                        <a:latin typeface="Adobe Garamond Pro Bold" panose="02020702060506020403" pitchFamily="18" charset="0"/>
                      </a:endParaRPr>
                    </a:p>
                  </a:txBody>
                  <a:tcP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solidFill>
                            <a:schemeClr val="tx1">
                              <a:lumMod val="85000"/>
                              <a:lumOff val="15000"/>
                            </a:schemeClr>
                          </a:solidFill>
                          <a:latin typeface="Adobe Garamond Pro Bold" panose="02020702060506020403" pitchFamily="18" charset="0"/>
                        </a:rPr>
                        <a:t>Direct Stick, Floating</a:t>
                      </a:r>
                      <a:endParaRPr lang="zh-CN" altLang="en-US" sz="1200" dirty="0">
                        <a:solidFill>
                          <a:schemeClr val="tx1">
                            <a:lumMod val="85000"/>
                            <a:lumOff val="15000"/>
                          </a:schemeClr>
                        </a:solidFill>
                        <a:latin typeface="Adobe Garamond Pro Bold" panose="020207020605060204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31646769"/>
                  </a:ext>
                </a:extLst>
              </a:tr>
              <a:tr h="274320">
                <a:tc>
                  <a:txBody>
                    <a:bodyPr/>
                    <a:lstStyle/>
                    <a:p>
                      <a:r>
                        <a:rPr lang="en-US" altLang="zh-CN" sz="1200" dirty="0">
                          <a:solidFill>
                            <a:schemeClr val="tx1">
                              <a:lumMod val="85000"/>
                              <a:lumOff val="15000"/>
                            </a:schemeClr>
                          </a:solidFill>
                          <a:latin typeface="Adobe Garamond Pro Bold" panose="02020702060506020403" pitchFamily="18" charset="0"/>
                        </a:rPr>
                        <a:t>Fire Test CHF Value</a:t>
                      </a:r>
                      <a:endParaRPr lang="zh-CN" altLang="en-US" sz="1200" dirty="0">
                        <a:solidFill>
                          <a:schemeClr val="tx1">
                            <a:lumMod val="85000"/>
                            <a:lumOff val="15000"/>
                          </a:schemeClr>
                        </a:solidFill>
                        <a:latin typeface="Adobe Garamond Pro Bold" panose="02020702060506020403" pitchFamily="18" charset="0"/>
                      </a:endParaRPr>
                    </a:p>
                  </a:txBody>
                  <a:tcP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solidFill>
                            <a:schemeClr val="tx1">
                              <a:lumMod val="85000"/>
                              <a:lumOff val="15000"/>
                            </a:schemeClr>
                          </a:solidFill>
                          <a:latin typeface="Adobe Garamond Pro Bold" panose="02020702060506020403" pitchFamily="18" charset="0"/>
                        </a:rPr>
                        <a:t>Mean 5.3 kW/m² (AS/ISO 9239.1-2003)</a:t>
                      </a:r>
                      <a:endParaRPr lang="zh-CN" altLang="en-US" sz="1200" dirty="0">
                        <a:solidFill>
                          <a:schemeClr val="tx1">
                            <a:lumMod val="85000"/>
                            <a:lumOff val="15000"/>
                          </a:schemeClr>
                        </a:solidFill>
                        <a:latin typeface="Adobe Garamond Pro Bold" panose="020207020605060204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29420683"/>
                  </a:ext>
                </a:extLst>
              </a:tr>
              <a:tr h="285750">
                <a:tc>
                  <a:txBody>
                    <a:bodyPr/>
                    <a:lstStyle/>
                    <a:p>
                      <a:r>
                        <a:rPr lang="en-US" altLang="zh-CN" sz="1200" dirty="0">
                          <a:solidFill>
                            <a:schemeClr val="tx1">
                              <a:lumMod val="85000"/>
                              <a:lumOff val="15000"/>
                            </a:schemeClr>
                          </a:solidFill>
                          <a:latin typeface="Adobe Garamond Pro Bold" panose="02020702060506020403" pitchFamily="18" charset="0"/>
                        </a:rPr>
                        <a:t>Fire Test Smoke Value</a:t>
                      </a:r>
                      <a:endParaRPr lang="zh-CN" altLang="en-US" sz="1200" dirty="0">
                        <a:solidFill>
                          <a:schemeClr val="tx1">
                            <a:lumMod val="85000"/>
                            <a:lumOff val="15000"/>
                          </a:schemeClr>
                        </a:solidFill>
                        <a:latin typeface="Adobe Garamond Pro Bold" panose="02020702060506020403" pitchFamily="18" charset="0"/>
                      </a:endParaRPr>
                    </a:p>
                  </a:txBody>
                  <a:tcP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solidFill>
                            <a:schemeClr val="tx1">
                              <a:lumMod val="85000"/>
                              <a:lumOff val="15000"/>
                            </a:schemeClr>
                          </a:solidFill>
                          <a:latin typeface="Adobe Garamond Pro Bold" panose="02020702060506020403" pitchFamily="18" charset="0"/>
                        </a:rPr>
                        <a:t>Mean 35% min (AS/ISO 9239.1-2003)</a:t>
                      </a:r>
                      <a:endParaRPr lang="zh-CN" altLang="en-US" sz="1200" dirty="0">
                        <a:solidFill>
                          <a:schemeClr val="tx1">
                            <a:lumMod val="85000"/>
                            <a:lumOff val="15000"/>
                          </a:schemeClr>
                        </a:solidFill>
                        <a:latin typeface="Adobe Garamond Pro Bold" panose="020207020605060204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35021901"/>
                  </a:ext>
                </a:extLst>
              </a:tr>
              <a:tr h="266700">
                <a:tc>
                  <a:txBody>
                    <a:bodyPr/>
                    <a:lstStyle/>
                    <a:p>
                      <a:r>
                        <a:rPr lang="en-US" altLang="zh-CN" sz="1200" dirty="0">
                          <a:solidFill>
                            <a:schemeClr val="tx1">
                              <a:lumMod val="85000"/>
                              <a:lumOff val="15000"/>
                            </a:schemeClr>
                          </a:solidFill>
                          <a:latin typeface="Adobe Garamond Pro Bold" panose="02020702060506020403" pitchFamily="18" charset="0"/>
                        </a:rPr>
                        <a:t>Slip Classification</a:t>
                      </a:r>
                      <a:endParaRPr lang="zh-CN" altLang="en-US" sz="1200" dirty="0">
                        <a:solidFill>
                          <a:schemeClr val="tx1">
                            <a:lumMod val="85000"/>
                            <a:lumOff val="15000"/>
                          </a:schemeClr>
                        </a:solidFill>
                        <a:latin typeface="Adobe Garamond Pro Bold" panose="02020702060506020403" pitchFamily="18" charset="0"/>
                      </a:endParaRPr>
                    </a:p>
                  </a:txBody>
                  <a:tcP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solidFill>
                            <a:schemeClr val="tx1">
                              <a:lumMod val="85000"/>
                              <a:lumOff val="15000"/>
                            </a:schemeClr>
                          </a:solidFill>
                          <a:latin typeface="Adobe Garamond Pro Bold" panose="02020702060506020403" pitchFamily="18" charset="0"/>
                        </a:rPr>
                        <a:t>P3 (AS 4586-2013 Appendix A)</a:t>
                      </a:r>
                      <a:endParaRPr lang="zh-CN" altLang="en-US" sz="1200" dirty="0">
                        <a:solidFill>
                          <a:schemeClr val="tx1">
                            <a:lumMod val="85000"/>
                            <a:lumOff val="15000"/>
                          </a:schemeClr>
                        </a:solidFill>
                        <a:latin typeface="Adobe Garamond Pro Bold" panose="020207020605060204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42175625"/>
                  </a:ext>
                </a:extLst>
              </a:tr>
              <a:tr h="266700">
                <a:tc>
                  <a:txBody>
                    <a:bodyPr/>
                    <a:lstStyle/>
                    <a:p>
                      <a:r>
                        <a:rPr lang="en-US" altLang="zh-CN" sz="1200" dirty="0">
                          <a:solidFill>
                            <a:schemeClr val="tx1">
                              <a:lumMod val="85000"/>
                              <a:lumOff val="15000"/>
                            </a:schemeClr>
                          </a:solidFill>
                          <a:latin typeface="Adobe Garamond Pro Bold" panose="02020702060506020403" pitchFamily="18" charset="0"/>
                        </a:rPr>
                        <a:t>Wear Layer Domestic Warranty</a:t>
                      </a:r>
                      <a:endParaRPr lang="zh-CN" altLang="en-US" sz="1200" dirty="0">
                        <a:solidFill>
                          <a:schemeClr val="tx1">
                            <a:lumMod val="85000"/>
                            <a:lumOff val="15000"/>
                          </a:schemeClr>
                        </a:solidFill>
                        <a:latin typeface="Adobe Garamond Pro Bold" panose="02020702060506020403" pitchFamily="18" charset="0"/>
                      </a:endParaRPr>
                    </a:p>
                  </a:txBody>
                  <a:tcP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solidFill>
                            <a:schemeClr val="tx1">
                              <a:lumMod val="85000"/>
                              <a:lumOff val="15000"/>
                            </a:schemeClr>
                          </a:solidFill>
                          <a:latin typeface="Adobe Garamond Pro Bold" panose="02020702060506020403" pitchFamily="18" charset="0"/>
                        </a:rPr>
                        <a:t>5 Years </a:t>
                      </a:r>
                      <a:endParaRPr lang="zh-CN" altLang="en-US" sz="1200" dirty="0">
                        <a:solidFill>
                          <a:schemeClr val="tx1">
                            <a:lumMod val="85000"/>
                            <a:lumOff val="15000"/>
                          </a:schemeClr>
                        </a:solidFill>
                        <a:latin typeface="Adobe Garamond Pro Bold" panose="020207020605060204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39492178"/>
                  </a:ext>
                </a:extLst>
              </a:tr>
              <a:tr h="266700">
                <a:tc>
                  <a:txBody>
                    <a:bodyPr/>
                    <a:lstStyle/>
                    <a:p>
                      <a:r>
                        <a:rPr lang="en-US" altLang="zh-CN" sz="1200" dirty="0">
                          <a:solidFill>
                            <a:schemeClr val="tx1">
                              <a:lumMod val="85000"/>
                              <a:lumOff val="15000"/>
                            </a:schemeClr>
                          </a:solidFill>
                          <a:latin typeface="Adobe Garamond Pro Bold" panose="02020702060506020403" pitchFamily="18" charset="0"/>
                        </a:rPr>
                        <a:t>Structural Domestic Warranty</a:t>
                      </a:r>
                      <a:endParaRPr lang="zh-CN" altLang="en-US" sz="1200" dirty="0">
                        <a:solidFill>
                          <a:schemeClr val="tx1">
                            <a:lumMod val="85000"/>
                            <a:lumOff val="15000"/>
                          </a:schemeClr>
                        </a:solidFill>
                        <a:latin typeface="Adobe Garamond Pro Bold" panose="02020702060506020403" pitchFamily="18" charset="0"/>
                      </a:endParaRPr>
                    </a:p>
                  </a:txBody>
                  <a:tcP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solidFill>
                            <a:schemeClr val="tx1">
                              <a:lumMod val="85000"/>
                              <a:lumOff val="15000"/>
                            </a:schemeClr>
                          </a:solidFill>
                          <a:latin typeface="Adobe Garamond Pro Bold" panose="02020702060506020403" pitchFamily="18" charset="0"/>
                        </a:rPr>
                        <a:t>25 Years</a:t>
                      </a:r>
                      <a:endParaRPr lang="zh-CN" altLang="en-US" sz="1200" dirty="0">
                        <a:solidFill>
                          <a:schemeClr val="tx1">
                            <a:lumMod val="85000"/>
                            <a:lumOff val="15000"/>
                          </a:schemeClr>
                        </a:solidFill>
                        <a:latin typeface="Adobe Garamond Pro Bold" panose="020207020605060204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0697152"/>
                  </a:ext>
                </a:extLst>
              </a:tr>
            </a:tbl>
          </a:graphicData>
        </a:graphic>
      </p:graphicFrame>
      <p:sp>
        <p:nvSpPr>
          <p:cNvPr id="13" name="TextBox 12">
            <a:extLst>
              <a:ext uri="{FF2B5EF4-FFF2-40B4-BE49-F238E27FC236}">
                <a16:creationId xmlns:a16="http://schemas.microsoft.com/office/drawing/2014/main" id="{3FBE9CC7-0BED-41BA-9C76-0F44D59BFFA2}"/>
              </a:ext>
            </a:extLst>
          </p:cNvPr>
          <p:cNvSpPr txBox="1"/>
          <p:nvPr/>
        </p:nvSpPr>
        <p:spPr>
          <a:xfrm>
            <a:off x="419667" y="8601070"/>
            <a:ext cx="6018664" cy="1061829"/>
          </a:xfrm>
          <a:prstGeom prst="rect">
            <a:avLst/>
          </a:prstGeom>
          <a:noFill/>
        </p:spPr>
        <p:txBody>
          <a:bodyPr wrap="square" rtlCol="0">
            <a:spAutoFit/>
          </a:bodyPr>
          <a:lstStyle/>
          <a:p>
            <a:r>
              <a:rPr lang="en-US" altLang="zh-CN" dirty="0">
                <a:latin typeface="Adobe Garamond Pro Bold" panose="02020702060506020403" pitchFamily="18" charset="0"/>
              </a:rPr>
              <a:t>Disclaimer</a:t>
            </a:r>
          </a:p>
          <a:p>
            <a:r>
              <a:rPr lang="en-US" altLang="zh-CN" sz="1100" dirty="0">
                <a:latin typeface="Adobe Garamond Pro Bold" panose="02020702060506020403" pitchFamily="18" charset="0"/>
              </a:rPr>
              <a:t>As timber is a natural product, variations can occur between samples, in showroom displays and printed and online imagery. Please ensure you review your sales order and the actual product PRIOR to your flooring being installed as although we endeavor to represent our products to the best of our ability this natural variation can cause differences</a:t>
            </a:r>
            <a:r>
              <a:rPr lang="en-US" altLang="zh-CN" sz="1200" dirty="0">
                <a:latin typeface="Adobe Garamond Pro Bold" panose="02020702060506020403" pitchFamily="18" charset="0"/>
              </a:rPr>
              <a:t>.</a:t>
            </a:r>
            <a:endParaRPr lang="zh-CN" altLang="en-US" sz="1200" dirty="0">
              <a:latin typeface="Adobe Garamond Pro Bold" panose="02020702060506020403" pitchFamily="18" charset="0"/>
            </a:endParaRPr>
          </a:p>
        </p:txBody>
      </p:sp>
    </p:spTree>
    <p:extLst>
      <p:ext uri="{BB962C8B-B14F-4D97-AF65-F5344CB8AC3E}">
        <p14:creationId xmlns:p14="http://schemas.microsoft.com/office/powerpoint/2010/main" val="93080017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3360</TotalTime>
  <Words>163</Words>
  <Application>Microsoft Office PowerPoint</Application>
  <PresentationFormat>A4 Paper (210x297 mm)</PresentationFormat>
  <Paragraphs>31</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Adobe Garamond Pro Bold</vt:lpstr>
      <vt:lpstr>Aptos</vt:lpstr>
      <vt:lpstr>Arial</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于 鸿池</dc:creator>
  <cp:lastModifiedBy>yavuz yaman</cp:lastModifiedBy>
  <cp:revision>28</cp:revision>
  <cp:lastPrinted>2021-05-18T04:15:08Z</cp:lastPrinted>
  <dcterms:created xsi:type="dcterms:W3CDTF">2021-05-18T02:46:33Z</dcterms:created>
  <dcterms:modified xsi:type="dcterms:W3CDTF">2026-02-19T02:03:25Z</dcterms:modified>
</cp:coreProperties>
</file>