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65" r:id="rId2"/>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F6F6F"/>
    <a:srgbClr val="B0B0B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8"/>
    <p:restoredTop sz="91385"/>
  </p:normalViewPr>
  <p:slideViewPr>
    <p:cSldViewPr snapToGrid="0">
      <p:cViewPr varScale="1">
        <p:scale>
          <a:sx n="41" d="100"/>
          <a:sy n="41" d="100"/>
        </p:scale>
        <p:origin x="208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63C3CCF1-F74A-B04E-98B1-B4D886039964}" type="datetimeFigureOut">
              <a:rPr lang="en-US" smtClean="0"/>
              <a:t>2/19/2026</a:t>
            </a:fld>
            <a:endParaRPr lang="en-US"/>
          </a:p>
        </p:txBody>
      </p:sp>
      <p:sp>
        <p:nvSpPr>
          <p:cNvPr id="4" name="Slide Image Placeholder 3"/>
          <p:cNvSpPr>
            <a:spLocks noGrp="1" noRot="1" noChangeAspect="1"/>
          </p:cNvSpPr>
          <p:nvPr>
            <p:ph type="sldImg" idx="2"/>
          </p:nvPr>
        </p:nvSpPr>
        <p:spPr>
          <a:xfrm>
            <a:off x="2239963" y="1241425"/>
            <a:ext cx="2317750"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8DB84598-90B2-7445-BBF2-7249AC61C843}" type="slidenum">
              <a:rPr lang="en-US" smtClean="0"/>
              <a:t>‹#›</a:t>
            </a:fld>
            <a:endParaRPr lang="en-US"/>
          </a:p>
        </p:txBody>
      </p:sp>
    </p:spTree>
    <p:extLst>
      <p:ext uri="{BB962C8B-B14F-4D97-AF65-F5344CB8AC3E}">
        <p14:creationId xmlns:p14="http://schemas.microsoft.com/office/powerpoint/2010/main" val="19801017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ltLang="zh-CN"/>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ltLang="zh-CN"/>
              <a:t>Click to edit Master subtitle style</a:t>
            </a:r>
            <a:endParaRPr lang="en-US" dirty="0"/>
          </a:p>
        </p:txBody>
      </p:sp>
      <p:sp>
        <p:nvSpPr>
          <p:cNvPr id="4" name="Date Placeholder 3"/>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2339459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Date Placeholder 3"/>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15008224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ltLang="zh-CN"/>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Date Placeholder 3"/>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1667649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dirty="0"/>
          </a:p>
        </p:txBody>
      </p:sp>
      <p:sp>
        <p:nvSpPr>
          <p:cNvPr id="3" name="Content Placeholder 2"/>
          <p:cNvSpPr>
            <a:spLocks noGrp="1"/>
          </p:cNvSpPr>
          <p:nvPr>
            <p:ph idx="1"/>
          </p:nvPr>
        </p:nvSpPr>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Date Placeholder 3"/>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3293508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ltLang="zh-CN"/>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ltLang="zh-CN"/>
              <a:t>Click to edit Master text styles</a:t>
            </a:r>
          </a:p>
        </p:txBody>
      </p:sp>
      <p:sp>
        <p:nvSpPr>
          <p:cNvPr id="4" name="Date Placeholder 3"/>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5351251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5" name="Date Placeholder 4"/>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12528748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ltLang="zh-CN"/>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ltLang="zh-CN"/>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ltLang="zh-CN"/>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7" name="Date Placeholder 6"/>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9410963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dirty="0"/>
          </a:p>
        </p:txBody>
      </p:sp>
      <p:sp>
        <p:nvSpPr>
          <p:cNvPr id="3" name="Date Placeholder 2"/>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1241952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1263732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ltLang="zh-CN"/>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ltLang="zh-CN"/>
              <a:t>Click to edit Master text styles</a:t>
            </a:r>
          </a:p>
        </p:txBody>
      </p:sp>
      <p:sp>
        <p:nvSpPr>
          <p:cNvPr id="5" name="Date Placeholder 4"/>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329760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ltLang="zh-CN"/>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ltLang="zh-CN"/>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ltLang="zh-CN"/>
              <a:t>Click to edit Master text styles</a:t>
            </a:r>
          </a:p>
        </p:txBody>
      </p:sp>
      <p:sp>
        <p:nvSpPr>
          <p:cNvPr id="5" name="Date Placeholder 4"/>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2912765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ltLang="zh-CN"/>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02B3BDDE-EDCB-428B-977D-8BBC83102334}" type="datetimeFigureOut">
              <a:rPr lang="zh-CN" altLang="en-US" smtClean="0"/>
              <a:t>2026/2/19</a:t>
            </a:fld>
            <a:endParaRPr lang="zh-CN"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39841725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picture containing text, clipart&#10;&#10;Description automatically generated">
            <a:extLst>
              <a:ext uri="{FF2B5EF4-FFF2-40B4-BE49-F238E27FC236}">
                <a16:creationId xmlns:a16="http://schemas.microsoft.com/office/drawing/2014/main" id="{C2F73D91-42E1-41F3-A54D-213E3BC8BF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2012" y="300251"/>
            <a:ext cx="3029803" cy="806697"/>
          </a:xfrm>
          <a:prstGeom prst="rect">
            <a:avLst/>
          </a:prstGeom>
        </p:spPr>
      </p:pic>
      <p:pic>
        <p:nvPicPr>
          <p:cNvPr id="9" name="Picture 8">
            <a:extLst>
              <a:ext uri="{FF2B5EF4-FFF2-40B4-BE49-F238E27FC236}">
                <a16:creationId xmlns:a16="http://schemas.microsoft.com/office/drawing/2014/main" id="{D43807AB-31CB-4067-84CB-66EE39D49CC9}"/>
              </a:ext>
            </a:extLst>
          </p:cNvPr>
          <p:cNvPicPr>
            <a:picLocks noChangeAspect="1"/>
          </p:cNvPicPr>
          <p:nvPr/>
        </p:nvPicPr>
        <p:blipFill>
          <a:blip r:embed="rId3">
            <a:extLst>
              <a:ext uri="{28A0092B-C50C-407E-A947-70E740481C1C}">
                <a14:useLocalDpi xmlns:a14="http://schemas.microsoft.com/office/drawing/2010/main" val="0"/>
              </a:ext>
            </a:extLst>
          </a:blip>
          <a:srcRect t="10216" b="10216"/>
          <a:stretch/>
        </p:blipFill>
        <p:spPr>
          <a:xfrm>
            <a:off x="419668" y="962025"/>
            <a:ext cx="6018663" cy="3188591"/>
          </a:xfrm>
          <a:prstGeom prst="rect">
            <a:avLst/>
          </a:prstGeom>
        </p:spPr>
      </p:pic>
      <p:sp>
        <p:nvSpPr>
          <p:cNvPr id="10" name="TextBox 9">
            <a:extLst>
              <a:ext uri="{FF2B5EF4-FFF2-40B4-BE49-F238E27FC236}">
                <a16:creationId xmlns:a16="http://schemas.microsoft.com/office/drawing/2014/main" id="{9DE6781A-D2FE-4071-B9C8-82AD465160BE}"/>
              </a:ext>
            </a:extLst>
          </p:cNvPr>
          <p:cNvSpPr txBox="1"/>
          <p:nvPr/>
        </p:nvSpPr>
        <p:spPr>
          <a:xfrm>
            <a:off x="342900" y="4475169"/>
            <a:ext cx="2852063" cy="307777"/>
          </a:xfrm>
          <a:prstGeom prst="rect">
            <a:avLst/>
          </a:prstGeom>
          <a:noFill/>
        </p:spPr>
        <p:txBody>
          <a:bodyPr wrap="none" rtlCol="0">
            <a:spAutoFit/>
          </a:bodyPr>
          <a:lstStyle/>
          <a:p>
            <a:r>
              <a:rPr lang="en-US" altLang="zh-CN" sz="1400" dirty="0">
                <a:solidFill>
                  <a:schemeClr val="bg2">
                    <a:lumMod val="25000"/>
                  </a:schemeClr>
                </a:solidFill>
                <a:latin typeface="Adobe Garamond Pro Bold" panose="02020702060506020403" pitchFamily="18" charset="0"/>
              </a:rPr>
              <a:t>EUROPEAN ENGINEERED OAK</a:t>
            </a:r>
            <a:endParaRPr lang="zh-CN" altLang="en-US" sz="1400" dirty="0">
              <a:solidFill>
                <a:schemeClr val="bg2">
                  <a:lumMod val="25000"/>
                </a:schemeClr>
              </a:solidFill>
              <a:latin typeface="Adobe Garamond Pro Bold" panose="02020702060506020403" pitchFamily="18" charset="0"/>
            </a:endParaRPr>
          </a:p>
        </p:txBody>
      </p:sp>
      <p:sp>
        <p:nvSpPr>
          <p:cNvPr id="11" name="TextBox 10">
            <a:extLst>
              <a:ext uri="{FF2B5EF4-FFF2-40B4-BE49-F238E27FC236}">
                <a16:creationId xmlns:a16="http://schemas.microsoft.com/office/drawing/2014/main" id="{7D6506C6-600C-44E9-B4A0-6AB7E15D1FE5}"/>
              </a:ext>
            </a:extLst>
          </p:cNvPr>
          <p:cNvSpPr txBox="1"/>
          <p:nvPr/>
        </p:nvSpPr>
        <p:spPr>
          <a:xfrm>
            <a:off x="342900" y="4160282"/>
            <a:ext cx="1963807" cy="400110"/>
          </a:xfrm>
          <a:prstGeom prst="rect">
            <a:avLst/>
          </a:prstGeom>
          <a:noFill/>
        </p:spPr>
        <p:txBody>
          <a:bodyPr wrap="none" rtlCol="0">
            <a:spAutoFit/>
          </a:bodyPr>
          <a:lstStyle/>
          <a:p>
            <a:r>
              <a:rPr lang="en-US" altLang="zh-CN" sz="2000" b="1" dirty="0">
                <a:solidFill>
                  <a:schemeClr val="tx1">
                    <a:lumMod val="85000"/>
                    <a:lumOff val="15000"/>
                  </a:schemeClr>
                </a:solidFill>
                <a:latin typeface="Adobe Garamond Pro Bold" panose="02020702060506020403" pitchFamily="18" charset="0"/>
              </a:rPr>
              <a:t>OLIVE BROWN</a:t>
            </a:r>
            <a:endParaRPr lang="zh-CN" altLang="en-US" sz="2000" b="1" dirty="0">
              <a:solidFill>
                <a:schemeClr val="tx1">
                  <a:lumMod val="85000"/>
                  <a:lumOff val="15000"/>
                </a:schemeClr>
              </a:solidFill>
              <a:latin typeface="Adobe Garamond Pro Bold" panose="02020702060506020403" pitchFamily="18" charset="0"/>
            </a:endParaRPr>
          </a:p>
        </p:txBody>
      </p:sp>
      <p:graphicFrame>
        <p:nvGraphicFramePr>
          <p:cNvPr id="12" name="Table 12">
            <a:extLst>
              <a:ext uri="{FF2B5EF4-FFF2-40B4-BE49-F238E27FC236}">
                <a16:creationId xmlns:a16="http://schemas.microsoft.com/office/drawing/2014/main" id="{ED673A36-942E-4E14-AF9D-31D1B9B2F5F2}"/>
              </a:ext>
            </a:extLst>
          </p:cNvPr>
          <p:cNvGraphicFramePr>
            <a:graphicFrameLocks noGrp="1"/>
          </p:cNvGraphicFramePr>
          <p:nvPr>
            <p:extLst>
              <p:ext uri="{D42A27DB-BD31-4B8C-83A1-F6EECF244321}">
                <p14:modId xmlns:p14="http://schemas.microsoft.com/office/powerpoint/2010/main" val="3755850109"/>
              </p:ext>
            </p:extLst>
          </p:nvPr>
        </p:nvGraphicFramePr>
        <p:xfrm>
          <a:off x="423756" y="4867922"/>
          <a:ext cx="6018664" cy="3595103"/>
        </p:xfrm>
        <a:graphic>
          <a:graphicData uri="http://schemas.openxmlformats.org/drawingml/2006/table">
            <a:tbl>
              <a:tblPr firstRow="1" bandRow="1"/>
              <a:tblGrid>
                <a:gridCol w="3009332">
                  <a:extLst>
                    <a:ext uri="{9D8B030D-6E8A-4147-A177-3AD203B41FA5}">
                      <a16:colId xmlns:a16="http://schemas.microsoft.com/office/drawing/2014/main" val="2434586084"/>
                    </a:ext>
                  </a:extLst>
                </a:gridCol>
                <a:gridCol w="3009332">
                  <a:extLst>
                    <a:ext uri="{9D8B030D-6E8A-4147-A177-3AD203B41FA5}">
                      <a16:colId xmlns:a16="http://schemas.microsoft.com/office/drawing/2014/main" val="3029707405"/>
                    </a:ext>
                  </a:extLst>
                </a:gridCol>
              </a:tblGrid>
              <a:tr h="284213">
                <a:tc>
                  <a:txBody>
                    <a:bodyPr/>
                    <a:lstStyle/>
                    <a:p>
                      <a:r>
                        <a:rPr lang="en-US" altLang="zh-CN" sz="1200" dirty="0">
                          <a:solidFill>
                            <a:schemeClr val="tx1">
                              <a:lumMod val="85000"/>
                              <a:lumOff val="15000"/>
                            </a:schemeClr>
                          </a:solidFill>
                          <a:latin typeface="Adobe Garamond Pro Bold" panose="02020702060506020403" pitchFamily="18" charset="0"/>
                          <a:ea typeface="+mn-ea"/>
                        </a:rPr>
                        <a:t>Wood Species</a:t>
                      </a:r>
                      <a:endParaRPr lang="zh-CN" altLang="en-US" sz="1200" dirty="0">
                        <a:solidFill>
                          <a:schemeClr val="tx1">
                            <a:lumMod val="85000"/>
                            <a:lumOff val="15000"/>
                          </a:schemeClr>
                        </a:solidFill>
                        <a:latin typeface="Adobe Garamond Pro Bold" panose="02020702060506020403" pitchFamily="18" charset="0"/>
                        <a:ea typeface="+mn-ea"/>
                      </a:endParaRPr>
                    </a:p>
                  </a:txBody>
                  <a:tcPr>
                    <a:lnL w="12700" cmpd="sng">
                      <a:noFill/>
                      <a:prstDash val="solid"/>
                    </a:lnL>
                    <a:lnR w="12700" cap="flat" cmpd="sng" algn="ctr">
                      <a:noFill/>
                      <a:prstDash val="solid"/>
                      <a:round/>
                      <a:headEnd type="none" w="med" len="med"/>
                      <a:tailEnd type="none" w="med" len="med"/>
                    </a:lnR>
                    <a:lnT w="12700" cmpd="sng">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European Oak</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66125681"/>
                  </a:ext>
                </a:extLst>
              </a:tr>
              <a:tr h="266700">
                <a:tc>
                  <a:txBody>
                    <a:bodyPr/>
                    <a:lstStyle/>
                    <a:p>
                      <a:r>
                        <a:rPr lang="en-US" altLang="zh-CN" sz="1200" dirty="0">
                          <a:solidFill>
                            <a:schemeClr val="tx1">
                              <a:lumMod val="85000"/>
                              <a:lumOff val="15000"/>
                            </a:schemeClr>
                          </a:solidFill>
                          <a:latin typeface="Adobe Garamond Pro Bold" panose="02020702060506020403" pitchFamily="18" charset="0"/>
                        </a:rPr>
                        <a:t>Size</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14/3*220*2200 mm (3mm veneer)</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43711281"/>
                  </a:ext>
                </a:extLst>
              </a:tr>
              <a:tr h="278130">
                <a:tc>
                  <a:txBody>
                    <a:bodyPr/>
                    <a:lstStyle/>
                    <a:p>
                      <a:r>
                        <a:rPr lang="en-US" altLang="zh-CN" sz="1200" dirty="0">
                          <a:solidFill>
                            <a:schemeClr val="tx1">
                              <a:lumMod val="85000"/>
                              <a:lumOff val="15000"/>
                            </a:schemeClr>
                          </a:solidFill>
                          <a:latin typeface="Adobe Garamond Pro Bold" panose="02020702060506020403" pitchFamily="18" charset="0"/>
                        </a:rPr>
                        <a:t>Pack Size</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2.904 sqm/pack</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6153842"/>
                  </a:ext>
                </a:extLst>
              </a:tr>
              <a:tr h="278130">
                <a:tc>
                  <a:txBody>
                    <a:bodyPr/>
                    <a:lstStyle/>
                    <a:p>
                      <a:r>
                        <a:rPr lang="en-US" altLang="zh-CN" sz="1200" dirty="0">
                          <a:solidFill>
                            <a:schemeClr val="tx1">
                              <a:lumMod val="85000"/>
                              <a:lumOff val="15000"/>
                            </a:schemeClr>
                          </a:solidFill>
                          <a:latin typeface="Adobe Garamond Pro Bold" panose="02020702060506020403" pitchFamily="18" charset="0"/>
                        </a:rPr>
                        <a:t>Short Boards</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30%</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10500262"/>
                  </a:ext>
                </a:extLst>
              </a:tr>
              <a:tr h="266700">
                <a:tc>
                  <a:txBody>
                    <a:bodyPr/>
                    <a:lstStyle/>
                    <a:p>
                      <a:r>
                        <a:rPr lang="en-US" altLang="zh-CN" sz="1200" dirty="0">
                          <a:solidFill>
                            <a:schemeClr val="tx1">
                              <a:lumMod val="85000"/>
                              <a:lumOff val="15000"/>
                            </a:schemeClr>
                          </a:solidFill>
                          <a:latin typeface="Adobe Garamond Pro Bold" panose="02020702060506020403" pitchFamily="18" charset="0"/>
                        </a:rPr>
                        <a:t>Grading</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ABCD</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10859040"/>
                  </a:ext>
                </a:extLst>
              </a:tr>
              <a:tr h="259080">
                <a:tc>
                  <a:txBody>
                    <a:bodyPr/>
                    <a:lstStyle/>
                    <a:p>
                      <a:r>
                        <a:rPr lang="en-US" altLang="zh-CN" sz="1200" dirty="0">
                          <a:solidFill>
                            <a:schemeClr val="tx1">
                              <a:lumMod val="85000"/>
                              <a:lumOff val="15000"/>
                            </a:schemeClr>
                          </a:solidFill>
                          <a:latin typeface="Adobe Garamond Pro Bold" panose="02020702060506020403" pitchFamily="18" charset="0"/>
                        </a:rPr>
                        <a:t>Profile</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Tongue &amp; Groove</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15989916"/>
                  </a:ext>
                </a:extLst>
              </a:tr>
              <a:tr h="270510">
                <a:tc>
                  <a:txBody>
                    <a:bodyPr/>
                    <a:lstStyle/>
                    <a:p>
                      <a:r>
                        <a:rPr lang="en-US" altLang="zh-CN" sz="1200" dirty="0">
                          <a:solidFill>
                            <a:schemeClr val="tx1">
                              <a:lumMod val="85000"/>
                              <a:lumOff val="15000"/>
                            </a:schemeClr>
                          </a:solidFill>
                          <a:latin typeface="Adobe Garamond Pro Bold" panose="02020702060506020403" pitchFamily="18" charset="0"/>
                        </a:rPr>
                        <a:t>Finish</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Matt,</a:t>
                      </a:r>
                      <a:r>
                        <a:rPr lang="zh-CN" altLang="en-US" sz="1200" dirty="0">
                          <a:solidFill>
                            <a:schemeClr val="tx1">
                              <a:lumMod val="85000"/>
                              <a:lumOff val="15000"/>
                            </a:schemeClr>
                          </a:solidFill>
                          <a:latin typeface="Adobe Garamond Pro Bold" panose="02020702060506020403" pitchFamily="18" charset="0"/>
                        </a:rPr>
                        <a:t> </a:t>
                      </a:r>
                      <a:r>
                        <a:rPr lang="en-US" altLang="zh-CN" sz="1200" dirty="0">
                          <a:solidFill>
                            <a:schemeClr val="tx1">
                              <a:lumMod val="85000"/>
                              <a:lumOff val="15000"/>
                            </a:schemeClr>
                          </a:solidFill>
                          <a:latin typeface="Adobe Garamond Pro Bold" panose="02020702060506020403" pitchFamily="18" charset="0"/>
                        </a:rPr>
                        <a:t>UV</a:t>
                      </a:r>
                      <a:r>
                        <a:rPr lang="zh-CN" altLang="en-US" sz="1200" dirty="0">
                          <a:solidFill>
                            <a:schemeClr val="tx1">
                              <a:lumMod val="85000"/>
                              <a:lumOff val="15000"/>
                            </a:schemeClr>
                          </a:solidFill>
                          <a:latin typeface="Adobe Garamond Pro Bold" panose="02020702060506020403" pitchFamily="18" charset="0"/>
                        </a:rPr>
                        <a:t> </a:t>
                      </a:r>
                      <a:r>
                        <a:rPr lang="en-US" altLang="zh-CN" sz="1200" dirty="0">
                          <a:solidFill>
                            <a:schemeClr val="tx1">
                              <a:lumMod val="85000"/>
                              <a:lumOff val="15000"/>
                            </a:schemeClr>
                          </a:solidFill>
                          <a:latin typeface="Adobe Garamond Pro Bold" panose="02020702060506020403" pitchFamily="18" charset="0"/>
                        </a:rPr>
                        <a:t>Lacquer, Water Resistance </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52920071"/>
                  </a:ext>
                </a:extLst>
              </a:tr>
              <a:tr h="262890">
                <a:tc>
                  <a:txBody>
                    <a:bodyPr/>
                    <a:lstStyle/>
                    <a:p>
                      <a:r>
                        <a:rPr lang="en-US" altLang="zh-CN" sz="1200" dirty="0">
                          <a:solidFill>
                            <a:schemeClr val="tx1">
                              <a:lumMod val="85000"/>
                              <a:lumOff val="15000"/>
                            </a:schemeClr>
                          </a:solidFill>
                          <a:latin typeface="Adobe Garamond Pro Bold" panose="02020702060506020403" pitchFamily="18" charset="0"/>
                        </a:rPr>
                        <a:t>Installation Method</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Direct Stick, Floating</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31646769"/>
                  </a:ext>
                </a:extLst>
              </a:tr>
              <a:tr h="274320">
                <a:tc>
                  <a:txBody>
                    <a:bodyPr/>
                    <a:lstStyle/>
                    <a:p>
                      <a:r>
                        <a:rPr lang="en-US" altLang="zh-CN" sz="1200" dirty="0">
                          <a:solidFill>
                            <a:schemeClr val="tx1">
                              <a:lumMod val="85000"/>
                              <a:lumOff val="15000"/>
                            </a:schemeClr>
                          </a:solidFill>
                          <a:latin typeface="Adobe Garamond Pro Bold" panose="02020702060506020403" pitchFamily="18" charset="0"/>
                        </a:rPr>
                        <a:t>Fire Test CHF Value</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Mean 5.3 kW/m² (AS/ISO 9239.1-2003)</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29420683"/>
                  </a:ext>
                </a:extLst>
              </a:tr>
              <a:tr h="285750">
                <a:tc>
                  <a:txBody>
                    <a:bodyPr/>
                    <a:lstStyle/>
                    <a:p>
                      <a:r>
                        <a:rPr lang="en-US" altLang="zh-CN" sz="1200" dirty="0">
                          <a:solidFill>
                            <a:schemeClr val="tx1">
                              <a:lumMod val="85000"/>
                              <a:lumOff val="15000"/>
                            </a:schemeClr>
                          </a:solidFill>
                          <a:latin typeface="Adobe Garamond Pro Bold" panose="02020702060506020403" pitchFamily="18" charset="0"/>
                        </a:rPr>
                        <a:t>Fire Test Smoke Value</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Mean 35% min (AS/ISO 9239.1-2003)</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35021901"/>
                  </a:ext>
                </a:extLst>
              </a:tr>
              <a:tr h="266700">
                <a:tc>
                  <a:txBody>
                    <a:bodyPr/>
                    <a:lstStyle/>
                    <a:p>
                      <a:r>
                        <a:rPr lang="en-US" altLang="zh-CN" sz="1200" dirty="0">
                          <a:solidFill>
                            <a:schemeClr val="tx1">
                              <a:lumMod val="85000"/>
                              <a:lumOff val="15000"/>
                            </a:schemeClr>
                          </a:solidFill>
                          <a:latin typeface="Adobe Garamond Pro Bold" panose="02020702060506020403" pitchFamily="18" charset="0"/>
                        </a:rPr>
                        <a:t>Slip Classification</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P3 (AS 4586-2013 Appendix A)</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42175625"/>
                  </a:ext>
                </a:extLst>
              </a:tr>
              <a:tr h="266700">
                <a:tc>
                  <a:txBody>
                    <a:bodyPr/>
                    <a:lstStyle/>
                    <a:p>
                      <a:r>
                        <a:rPr lang="en-US" altLang="zh-CN" sz="1200" dirty="0">
                          <a:solidFill>
                            <a:schemeClr val="tx1">
                              <a:lumMod val="85000"/>
                              <a:lumOff val="15000"/>
                            </a:schemeClr>
                          </a:solidFill>
                          <a:latin typeface="Adobe Garamond Pro Bold" panose="02020702060506020403" pitchFamily="18" charset="0"/>
                        </a:rPr>
                        <a:t>Wear Layer Domestic Warranty</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5 Years </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39492178"/>
                  </a:ext>
                </a:extLst>
              </a:tr>
              <a:tr h="266700">
                <a:tc>
                  <a:txBody>
                    <a:bodyPr/>
                    <a:lstStyle/>
                    <a:p>
                      <a:r>
                        <a:rPr lang="en-US" altLang="zh-CN" sz="1200" dirty="0">
                          <a:solidFill>
                            <a:schemeClr val="tx1">
                              <a:lumMod val="85000"/>
                              <a:lumOff val="15000"/>
                            </a:schemeClr>
                          </a:solidFill>
                          <a:latin typeface="Adobe Garamond Pro Bold" panose="02020702060506020403" pitchFamily="18" charset="0"/>
                        </a:rPr>
                        <a:t>Structural Domestic Warranty</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25 Years</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60697152"/>
                  </a:ext>
                </a:extLst>
              </a:tr>
            </a:tbl>
          </a:graphicData>
        </a:graphic>
      </p:graphicFrame>
      <p:sp>
        <p:nvSpPr>
          <p:cNvPr id="13" name="TextBox 12">
            <a:extLst>
              <a:ext uri="{FF2B5EF4-FFF2-40B4-BE49-F238E27FC236}">
                <a16:creationId xmlns:a16="http://schemas.microsoft.com/office/drawing/2014/main" id="{3FBE9CC7-0BED-41BA-9C76-0F44D59BFFA2}"/>
              </a:ext>
            </a:extLst>
          </p:cNvPr>
          <p:cNvSpPr txBox="1"/>
          <p:nvPr/>
        </p:nvSpPr>
        <p:spPr>
          <a:xfrm>
            <a:off x="419667" y="8601070"/>
            <a:ext cx="6018664" cy="1061829"/>
          </a:xfrm>
          <a:prstGeom prst="rect">
            <a:avLst/>
          </a:prstGeom>
          <a:noFill/>
        </p:spPr>
        <p:txBody>
          <a:bodyPr wrap="square" rtlCol="0">
            <a:spAutoFit/>
          </a:bodyPr>
          <a:lstStyle/>
          <a:p>
            <a:r>
              <a:rPr lang="en-US" altLang="zh-CN" dirty="0">
                <a:latin typeface="Adobe Garamond Pro Bold" panose="02020702060506020403" pitchFamily="18" charset="0"/>
              </a:rPr>
              <a:t>Disclaimer</a:t>
            </a:r>
          </a:p>
          <a:p>
            <a:r>
              <a:rPr lang="en-US" altLang="zh-CN" sz="1100" dirty="0">
                <a:latin typeface="Adobe Garamond Pro Bold" panose="02020702060506020403" pitchFamily="18" charset="0"/>
              </a:rPr>
              <a:t>As timber is a natural product, variations can occur between samples, in showroom displays and printed and online imagery. Please ensure you review your sales order and the actual product PRIOR to your flooring being installed as although we endeavor to represent our products to the best of our ability this natural variation can cause differences</a:t>
            </a:r>
            <a:r>
              <a:rPr lang="en-US" altLang="zh-CN" sz="1200" dirty="0">
                <a:latin typeface="Adobe Garamond Pro Bold" panose="02020702060506020403" pitchFamily="18" charset="0"/>
              </a:rPr>
              <a:t>.</a:t>
            </a:r>
            <a:endParaRPr lang="zh-CN" altLang="en-US" sz="1200" dirty="0">
              <a:latin typeface="Adobe Garamond Pro Bold" panose="02020702060506020403" pitchFamily="18" charset="0"/>
            </a:endParaRPr>
          </a:p>
        </p:txBody>
      </p:sp>
    </p:spTree>
    <p:extLst>
      <p:ext uri="{BB962C8B-B14F-4D97-AF65-F5344CB8AC3E}">
        <p14:creationId xmlns:p14="http://schemas.microsoft.com/office/powerpoint/2010/main" val="294077573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3358</TotalTime>
  <Words>156</Words>
  <Application>Microsoft Office PowerPoint</Application>
  <PresentationFormat>A4 Paper (210x297 mm)</PresentationFormat>
  <Paragraphs>30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Adobe Garamond Pro Bold</vt:lpstr>
      <vt:lpstr>Aptos</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于 鸿池</dc:creator>
  <cp:lastModifiedBy>yavuz yaman</cp:lastModifiedBy>
  <cp:revision>28</cp:revision>
  <cp:lastPrinted>2021-05-18T04:15:08Z</cp:lastPrinted>
  <dcterms:created xsi:type="dcterms:W3CDTF">2021-05-18T02:46:33Z</dcterms:created>
  <dcterms:modified xsi:type="dcterms:W3CDTF">2026-02-19T01:52:16Z</dcterms:modified>
</cp:coreProperties>
</file>